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8" r:id="rId3"/>
    <p:sldId id="259" r:id="rId4"/>
    <p:sldId id="260" r:id="rId5"/>
    <p:sldId id="261" r:id="rId6"/>
    <p:sldId id="262" r:id="rId7"/>
    <p:sldId id="263" r:id="rId8"/>
    <p:sldId id="264" r:id="rId9"/>
    <p:sldId id="265" r:id="rId10"/>
    <p:sldId id="266" r:id="rId11"/>
  </p:sldIdLst>
  <p:sldSz cx="14630400" cy="8229600"/>
  <p:notesSz cx="8229600" cy="14630400"/>
  <p:embeddedFontLst>
    <p:embeddedFont>
      <p:font typeface="DM Sans" pitchFamily="2" charset="0"/>
      <p:regular r:id="rId13"/>
    </p:embeddedFont>
    <p:embeddedFont>
      <p:font typeface="PT Serif" panose="020A0603040505020204" pitchFamily="18"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6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24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12"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34.sv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39622"/>
            <a:ext cx="7556421" cy="2232779"/>
          </a:xfrm>
          <a:prstGeom prst="rect">
            <a:avLst/>
          </a:prstGeom>
          <a:noFill/>
          <a:ln/>
        </p:spPr>
        <p:txBody>
          <a:bodyPr wrap="squar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AI Digital Twin: Advanced Prognostics and Predictive Maintenance</a:t>
            </a:r>
            <a:endParaRPr lang="en-US" sz="4650" dirty="0"/>
          </a:p>
        </p:txBody>
      </p:sp>
      <p:sp>
        <p:nvSpPr>
          <p:cNvPr id="4" name="Text 1"/>
          <p:cNvSpPr/>
          <p:nvPr/>
        </p:nvSpPr>
        <p:spPr>
          <a:xfrm>
            <a:off x="6280190" y="4312563"/>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This AI Digital Twin system leverages advanced algorithms to provide precise Remaining Useful Life (RUL) prognostics, enabling the proactive identification and mitigation of potential equipment failures. This capability is critical for enhancing system reliability, optimizing maintenance schedules, and ensuring continuous operational performance within complex infrastructure environments.</a:t>
            </a:r>
            <a:endParaRPr lang="en-US" sz="1750" dirty="0"/>
          </a:p>
        </p:txBody>
      </p:sp>
      <p:pic>
        <p:nvPicPr>
          <p:cNvPr id="6" name="Picture 5" descr="A white background with black and white clouds&#10;&#10;AI-generated content may be incorrect.">
            <a:extLst>
              <a:ext uri="{FF2B5EF4-FFF2-40B4-BE49-F238E27FC236}">
                <a16:creationId xmlns:a16="http://schemas.microsoft.com/office/drawing/2014/main" id="{5B8EEA86-6E58-733A-8C22-A21DB7777725}"/>
              </a:ext>
            </a:extLst>
          </p:cNvPr>
          <p:cNvPicPr>
            <a:picLocks noChangeAspect="1"/>
          </p:cNvPicPr>
          <p:nvPr/>
        </p:nvPicPr>
        <p:blipFill>
          <a:blip r:embed="rId4"/>
          <a:stretch>
            <a:fillRect/>
          </a:stretch>
        </p:blipFill>
        <p:spPr>
          <a:xfrm>
            <a:off x="12834259" y="7526741"/>
            <a:ext cx="1687284" cy="6096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3504367" y="332423"/>
            <a:ext cx="7621548" cy="790813"/>
          </a:xfrm>
          <a:prstGeom prst="rect">
            <a:avLst/>
          </a:prstGeom>
          <a:noFill/>
          <a:ln/>
        </p:spPr>
        <p:txBody>
          <a:bodyPr wrap="square" lIns="0" tIns="0" rIns="0" bIns="0" rtlCol="0" anchor="t"/>
          <a:lstStyle/>
          <a:p>
            <a:pPr marL="0" indent="0" algn="l">
              <a:lnSpc>
                <a:spcPts val="3100"/>
              </a:lnSpc>
              <a:buNone/>
            </a:pPr>
            <a:r>
              <a:rPr lang="en-US" sz="2450" dirty="0">
                <a:solidFill>
                  <a:srgbClr val="020202"/>
                </a:solidFill>
                <a:latin typeface="PT Serif" pitchFamily="34" charset="0"/>
                <a:ea typeface="PT Serif" pitchFamily="34" charset="-122"/>
                <a:cs typeface="PT Serif" pitchFamily="34" charset="-120"/>
              </a:rPr>
              <a:t>Optimizing Operations: Advanced Predictive Maintenance Engineering</a:t>
            </a:r>
            <a:endParaRPr lang="en-US" sz="2450" dirty="0"/>
          </a:p>
        </p:txBody>
      </p:sp>
      <p:sp>
        <p:nvSpPr>
          <p:cNvPr id="3" name="Text 1"/>
          <p:cNvSpPr/>
          <p:nvPr/>
        </p:nvSpPr>
        <p:spPr>
          <a:xfrm>
            <a:off x="3504367" y="1412319"/>
            <a:ext cx="7621548" cy="1196702"/>
          </a:xfrm>
          <a:prstGeom prst="rect">
            <a:avLst/>
          </a:prstGeom>
          <a:noFill/>
          <a:ln/>
        </p:spPr>
        <p:txBody>
          <a:bodyPr wrap="square" lIns="0" tIns="0" rIns="0" bIns="0" rtlCol="0" anchor="t"/>
          <a:lstStyle/>
          <a:p>
            <a:pPr marL="0" indent="0" algn="just">
              <a:lnSpc>
                <a:spcPts val="1500"/>
              </a:lnSpc>
              <a:buNone/>
            </a:pPr>
            <a:r>
              <a:rPr lang="en-US" sz="1400" dirty="0">
                <a:solidFill>
                  <a:srgbClr val="383838"/>
                </a:solidFill>
                <a:latin typeface="DM Sans" pitchFamily="34" charset="0"/>
                <a:ea typeface="DM Sans" pitchFamily="34" charset="-122"/>
                <a:cs typeface="DM Sans" pitchFamily="34" charset="-120"/>
              </a:rPr>
              <a:t>Our system integrates advanced AI capabilities, establishing a predictive co-pilot that synthesizes raw machine data with operational insights. This eliminates speculative decision-making, providing data-driven confidence for critical asset management.</a:t>
            </a:r>
            <a:endParaRPr lang="en-US" sz="1400" dirty="0"/>
          </a:p>
        </p:txBody>
      </p:sp>
      <p:sp>
        <p:nvSpPr>
          <p:cNvPr id="4" name="Text 2"/>
          <p:cNvSpPr/>
          <p:nvPr/>
        </p:nvSpPr>
        <p:spPr>
          <a:xfrm>
            <a:off x="3504366" y="2234448"/>
            <a:ext cx="7628929" cy="1366298"/>
          </a:xfrm>
          <a:prstGeom prst="rect">
            <a:avLst/>
          </a:prstGeom>
          <a:noFill/>
          <a:ln/>
        </p:spPr>
        <p:txBody>
          <a:bodyPr wrap="square" lIns="0" tIns="0" rIns="0" bIns="0" rtlCol="0" anchor="t"/>
          <a:lstStyle/>
          <a:p>
            <a:pPr marL="0" indent="0" algn="just">
              <a:lnSpc>
                <a:spcPts val="1500"/>
              </a:lnSpc>
              <a:buNone/>
            </a:pPr>
            <a:r>
              <a:rPr lang="en-US" sz="1400" dirty="0">
                <a:solidFill>
                  <a:srgbClr val="383838"/>
                </a:solidFill>
                <a:latin typeface="DM Sans" pitchFamily="34" charset="0"/>
                <a:ea typeface="DM Sans" pitchFamily="34" charset="-122"/>
                <a:cs typeface="DM Sans" pitchFamily="34" charset="-120"/>
              </a:rPr>
              <a:t>Unlike conventional black-box solutions, our transparent, hybrid architecture ensures high-fidelity accuracy, a critical requirement in safety-critical environments where precision is paramount. This represents a significant advancement for high-stakes operational methodologies, focusing on specifications and performance parameters.</a:t>
            </a:r>
            <a:endParaRPr lang="en-US" sz="1400" dirty="0"/>
          </a:p>
        </p:txBody>
      </p:sp>
      <p:sp>
        <p:nvSpPr>
          <p:cNvPr id="5" name="Text 3"/>
          <p:cNvSpPr/>
          <p:nvPr/>
        </p:nvSpPr>
        <p:spPr>
          <a:xfrm>
            <a:off x="3520286" y="3275086"/>
            <a:ext cx="7605629" cy="578287"/>
          </a:xfrm>
          <a:prstGeom prst="rect">
            <a:avLst/>
          </a:prstGeom>
          <a:noFill/>
          <a:ln/>
        </p:spPr>
        <p:txBody>
          <a:bodyPr wrap="square" lIns="0" tIns="0" rIns="0" bIns="0" rtlCol="0" anchor="t"/>
          <a:lstStyle/>
          <a:p>
            <a:pPr marL="0" indent="0" algn="just">
              <a:lnSpc>
                <a:spcPts val="1500"/>
              </a:lnSpc>
              <a:buNone/>
            </a:pPr>
            <a:r>
              <a:rPr lang="en-US" sz="1400" b="1" dirty="0">
                <a:solidFill>
                  <a:srgbClr val="383838"/>
                </a:solidFill>
                <a:latin typeface="DM Sans" pitchFamily="34" charset="0"/>
                <a:ea typeface="DM Sans" pitchFamily="34" charset="-122"/>
                <a:cs typeface="DM Sans" pitchFamily="34" charset="-120"/>
              </a:rPr>
              <a:t>This implementation approach delivers a paradigm shift in maintenance operations: featuring PREDICTIVE capabilities, EXPLAINABLE AI, and validated TRUSTWORTHINESS.</a:t>
            </a:r>
            <a:endParaRPr lang="en-US" sz="1400" dirty="0"/>
          </a:p>
        </p:txBody>
      </p:sp>
      <p:sp>
        <p:nvSpPr>
          <p:cNvPr id="6" name="Text 4"/>
          <p:cNvSpPr>
            <a:spLocks/>
          </p:cNvSpPr>
          <p:nvPr/>
        </p:nvSpPr>
        <p:spPr>
          <a:xfrm>
            <a:off x="3835719" y="4891608"/>
            <a:ext cx="904042" cy="183713"/>
          </a:xfrm>
          <a:prstGeom prst="rect">
            <a:avLst/>
          </a:prstGeom>
          <a:noFill/>
          <a:ln/>
        </p:spPr>
        <p:txBody>
          <a:bodyPr wrap="none" lIns="0" tIns="0" rIns="0" bIns="0" rtlCol="0" anchor="t"/>
          <a:lstStyle/>
          <a:p>
            <a:pPr marL="0" indent="0" algn="ctr">
              <a:lnSpc>
                <a:spcPts val="1400"/>
              </a:lnSpc>
              <a:buNone/>
            </a:pPr>
            <a:r>
              <a:rPr lang="en-US" sz="1600" dirty="0">
                <a:solidFill>
                  <a:srgbClr val="383838"/>
                </a:solidFill>
                <a:latin typeface="PT Serif" pitchFamily="34" charset="0"/>
                <a:ea typeface="PT Serif" pitchFamily="34" charset="-122"/>
                <a:cs typeface="PT Serif" pitchFamily="34" charset="-120"/>
              </a:rPr>
              <a:t>90.6%</a:t>
            </a:r>
            <a:endParaRPr lang="en-US" sz="1600" dirty="0"/>
          </a:p>
        </p:txBody>
      </p:sp>
      <p:pic>
        <p:nvPicPr>
          <p:cNvPr id="7" name="Image 0" descr="preencoded.png"/>
          <p:cNvPicPr>
            <a:picLocks noChangeAspect="1"/>
          </p:cNvPicPr>
          <p:nvPr/>
        </p:nvPicPr>
        <p:blipFill>
          <a:blip r:embed="rId3"/>
          <a:stretch>
            <a:fillRect/>
          </a:stretch>
        </p:blipFill>
        <p:spPr>
          <a:xfrm>
            <a:off x="3736479" y="4388386"/>
            <a:ext cx="1102519" cy="1102519"/>
          </a:xfrm>
          <a:prstGeom prst="rect">
            <a:avLst/>
          </a:prstGeom>
        </p:spPr>
      </p:pic>
      <p:sp>
        <p:nvSpPr>
          <p:cNvPr id="8" name="Text 5"/>
          <p:cNvSpPr>
            <a:spLocks/>
          </p:cNvSpPr>
          <p:nvPr/>
        </p:nvSpPr>
        <p:spPr>
          <a:xfrm>
            <a:off x="3496986" y="5685397"/>
            <a:ext cx="1581507" cy="197644"/>
          </a:xfrm>
          <a:prstGeom prst="rect">
            <a:avLst/>
          </a:prstGeom>
          <a:noFill/>
          <a:ln/>
        </p:spPr>
        <p:txBody>
          <a:bodyPr wrap="none" lIns="0" tIns="0" rIns="0" bIns="0" rtlCol="0" anchor="t"/>
          <a:lstStyle/>
          <a:p>
            <a:pPr marL="0" indent="0" algn="ctr">
              <a:lnSpc>
                <a:spcPts val="1550"/>
              </a:lnSpc>
              <a:buNone/>
            </a:pPr>
            <a:r>
              <a:rPr lang="en-US" sz="1400" dirty="0">
                <a:solidFill>
                  <a:srgbClr val="383838"/>
                </a:solidFill>
                <a:latin typeface="PT Serif" pitchFamily="34" charset="0"/>
                <a:ea typeface="PT Serif" pitchFamily="34" charset="-122"/>
                <a:cs typeface="PT Serif" pitchFamily="34" charset="-120"/>
              </a:rPr>
              <a:t>Prediction Confidence</a:t>
            </a:r>
            <a:endParaRPr lang="en-US" sz="1400" dirty="0"/>
          </a:p>
        </p:txBody>
      </p:sp>
      <p:sp>
        <p:nvSpPr>
          <p:cNvPr id="9" name="Text 6"/>
          <p:cNvSpPr/>
          <p:nvPr/>
        </p:nvSpPr>
        <p:spPr>
          <a:xfrm>
            <a:off x="6621685" y="4826874"/>
            <a:ext cx="904042" cy="183713"/>
          </a:xfrm>
          <a:prstGeom prst="rect">
            <a:avLst/>
          </a:prstGeom>
          <a:noFill/>
          <a:ln/>
        </p:spPr>
        <p:txBody>
          <a:bodyPr wrap="none" lIns="0" tIns="0" rIns="0" bIns="0" rtlCol="0" anchor="t"/>
          <a:lstStyle/>
          <a:p>
            <a:pPr marL="0" indent="0" algn="ctr">
              <a:lnSpc>
                <a:spcPts val="1400"/>
              </a:lnSpc>
              <a:buNone/>
            </a:pPr>
            <a:r>
              <a:rPr lang="en-US" sz="1600" dirty="0">
                <a:solidFill>
                  <a:srgbClr val="383838"/>
                </a:solidFill>
                <a:latin typeface="PT Serif" pitchFamily="34" charset="0"/>
                <a:ea typeface="PT Serif" pitchFamily="34" charset="-122"/>
                <a:cs typeface="PT Serif" pitchFamily="34" charset="-120"/>
              </a:rPr>
              <a:t>7.7</a:t>
            </a:r>
            <a:endParaRPr lang="en-US" sz="1600" dirty="0"/>
          </a:p>
        </p:txBody>
      </p:sp>
      <p:pic>
        <p:nvPicPr>
          <p:cNvPr id="10" name="Image 1" descr="preencoded.png"/>
          <p:cNvPicPr>
            <a:picLocks noChangeAspect="1"/>
          </p:cNvPicPr>
          <p:nvPr/>
        </p:nvPicPr>
        <p:blipFill>
          <a:blip r:embed="rId4"/>
          <a:stretch>
            <a:fillRect/>
          </a:stretch>
        </p:blipFill>
        <p:spPr>
          <a:xfrm>
            <a:off x="6522506" y="4367531"/>
            <a:ext cx="1102519" cy="1102519"/>
          </a:xfrm>
          <a:prstGeom prst="rect">
            <a:avLst/>
          </a:prstGeom>
        </p:spPr>
      </p:pic>
      <p:sp>
        <p:nvSpPr>
          <p:cNvPr id="11" name="Text 7"/>
          <p:cNvSpPr/>
          <p:nvPr/>
        </p:nvSpPr>
        <p:spPr>
          <a:xfrm>
            <a:off x="6282952" y="5620664"/>
            <a:ext cx="1581507" cy="197644"/>
          </a:xfrm>
          <a:prstGeom prst="rect">
            <a:avLst/>
          </a:prstGeom>
          <a:noFill/>
          <a:ln/>
        </p:spPr>
        <p:txBody>
          <a:bodyPr wrap="none" lIns="0" tIns="0" rIns="0" bIns="0" rtlCol="0" anchor="t"/>
          <a:lstStyle/>
          <a:p>
            <a:pPr marL="0" indent="0" algn="ctr">
              <a:lnSpc>
                <a:spcPts val="1550"/>
              </a:lnSpc>
              <a:buNone/>
            </a:pPr>
            <a:r>
              <a:rPr lang="en-US" sz="1400" dirty="0">
                <a:solidFill>
                  <a:srgbClr val="383838"/>
                </a:solidFill>
                <a:latin typeface="PT Serif" pitchFamily="34" charset="0"/>
                <a:ea typeface="PT Serif" pitchFamily="34" charset="-122"/>
                <a:cs typeface="PT Serif" pitchFamily="34" charset="-120"/>
              </a:rPr>
              <a:t>XGBoost RMSE:</a:t>
            </a:r>
            <a:endParaRPr lang="en-US" sz="1400" dirty="0"/>
          </a:p>
        </p:txBody>
      </p:sp>
      <p:sp>
        <p:nvSpPr>
          <p:cNvPr id="12" name="Text 8"/>
          <p:cNvSpPr/>
          <p:nvPr/>
        </p:nvSpPr>
        <p:spPr>
          <a:xfrm>
            <a:off x="5637634" y="5938799"/>
            <a:ext cx="2872264" cy="385524"/>
          </a:xfrm>
          <a:prstGeom prst="rect">
            <a:avLst/>
          </a:prstGeom>
          <a:noFill/>
          <a:ln/>
        </p:spPr>
        <p:txBody>
          <a:bodyPr wrap="square" lIns="0" tIns="0" rIns="0" bIns="0" rtlCol="0" anchor="t"/>
          <a:lstStyle/>
          <a:p>
            <a:pPr marL="0" indent="0" algn="ctr">
              <a:lnSpc>
                <a:spcPts val="1500"/>
              </a:lnSpc>
              <a:buNone/>
            </a:pPr>
            <a:r>
              <a:rPr lang="en-US" sz="1400" dirty="0">
                <a:solidFill>
                  <a:srgbClr val="383838"/>
                </a:solidFill>
                <a:latin typeface="DM Sans" pitchFamily="34" charset="0"/>
                <a:ea typeface="DM Sans" pitchFamily="34" charset="-122"/>
                <a:cs typeface="DM Sans" pitchFamily="34" charset="-120"/>
              </a:rPr>
              <a:t>XGBoost facilitates high-speed feature extraction and preliminary predictions</a:t>
            </a:r>
            <a:endParaRPr lang="en-US" sz="1400" dirty="0"/>
          </a:p>
        </p:txBody>
      </p:sp>
      <p:sp>
        <p:nvSpPr>
          <p:cNvPr id="13" name="Text 9"/>
          <p:cNvSpPr/>
          <p:nvPr/>
        </p:nvSpPr>
        <p:spPr>
          <a:xfrm>
            <a:off x="9791223" y="4739958"/>
            <a:ext cx="904042" cy="183713"/>
          </a:xfrm>
          <a:prstGeom prst="rect">
            <a:avLst/>
          </a:prstGeom>
          <a:noFill/>
          <a:ln/>
        </p:spPr>
        <p:txBody>
          <a:bodyPr wrap="none" lIns="0" tIns="0" rIns="0" bIns="0" rtlCol="0" anchor="t"/>
          <a:lstStyle/>
          <a:p>
            <a:pPr marL="0" indent="0" algn="ctr">
              <a:lnSpc>
                <a:spcPts val="1400"/>
              </a:lnSpc>
              <a:buNone/>
            </a:pPr>
            <a:r>
              <a:rPr lang="en-US" sz="1600" dirty="0">
                <a:solidFill>
                  <a:srgbClr val="383838"/>
                </a:solidFill>
                <a:latin typeface="PT Serif" pitchFamily="34" charset="0"/>
                <a:ea typeface="PT Serif" pitchFamily="34" charset="-122"/>
                <a:cs typeface="PT Serif" pitchFamily="34" charset="-120"/>
              </a:rPr>
              <a:t>11.6</a:t>
            </a:r>
            <a:endParaRPr lang="en-US" sz="1600" dirty="0"/>
          </a:p>
        </p:txBody>
      </p:sp>
      <p:pic>
        <p:nvPicPr>
          <p:cNvPr id="14" name="Image 2" descr="preencoded.png"/>
          <p:cNvPicPr>
            <a:picLocks noChangeAspect="1"/>
          </p:cNvPicPr>
          <p:nvPr/>
        </p:nvPicPr>
        <p:blipFill>
          <a:blip r:embed="rId5"/>
          <a:stretch>
            <a:fillRect/>
          </a:stretch>
        </p:blipFill>
        <p:spPr>
          <a:xfrm>
            <a:off x="9692044" y="4280615"/>
            <a:ext cx="1102519" cy="1102519"/>
          </a:xfrm>
          <a:prstGeom prst="rect">
            <a:avLst/>
          </a:prstGeom>
        </p:spPr>
      </p:pic>
      <p:sp>
        <p:nvSpPr>
          <p:cNvPr id="15" name="Text 10"/>
          <p:cNvSpPr/>
          <p:nvPr/>
        </p:nvSpPr>
        <p:spPr>
          <a:xfrm>
            <a:off x="9452490" y="5533748"/>
            <a:ext cx="1581507" cy="197644"/>
          </a:xfrm>
          <a:prstGeom prst="rect">
            <a:avLst/>
          </a:prstGeom>
          <a:noFill/>
          <a:ln/>
        </p:spPr>
        <p:txBody>
          <a:bodyPr wrap="none" lIns="0" tIns="0" rIns="0" bIns="0" rtlCol="0" anchor="t"/>
          <a:lstStyle/>
          <a:p>
            <a:pPr marL="0" indent="0" algn="ctr">
              <a:lnSpc>
                <a:spcPts val="1550"/>
              </a:lnSpc>
              <a:buNone/>
            </a:pPr>
            <a:r>
              <a:rPr lang="en-US" sz="1400" dirty="0">
                <a:solidFill>
                  <a:srgbClr val="383838"/>
                </a:solidFill>
                <a:latin typeface="PT Serif" pitchFamily="34" charset="0"/>
                <a:ea typeface="PT Serif" pitchFamily="34" charset="-122"/>
                <a:cs typeface="PT Serif" pitchFamily="34" charset="-120"/>
              </a:rPr>
              <a:t>Transformer RMSE:</a:t>
            </a:r>
            <a:endParaRPr lang="en-US" sz="1400" dirty="0"/>
          </a:p>
        </p:txBody>
      </p:sp>
      <p:sp>
        <p:nvSpPr>
          <p:cNvPr id="16" name="Text 11"/>
          <p:cNvSpPr/>
          <p:nvPr/>
        </p:nvSpPr>
        <p:spPr>
          <a:xfrm>
            <a:off x="8807172" y="5873655"/>
            <a:ext cx="2872264" cy="771049"/>
          </a:xfrm>
          <a:prstGeom prst="rect">
            <a:avLst/>
          </a:prstGeom>
          <a:noFill/>
          <a:ln/>
        </p:spPr>
        <p:txBody>
          <a:bodyPr wrap="square" lIns="0" tIns="0" rIns="0" bIns="0" rtlCol="0" anchor="t"/>
          <a:lstStyle/>
          <a:p>
            <a:pPr marL="0" indent="0" algn="ctr">
              <a:lnSpc>
                <a:spcPts val="1500"/>
              </a:lnSpc>
              <a:buNone/>
            </a:pPr>
            <a:r>
              <a:rPr lang="en-US" sz="1400" dirty="0">
                <a:solidFill>
                  <a:srgbClr val="383838"/>
                </a:solidFill>
                <a:latin typeface="DM Sans" pitchFamily="34" charset="0"/>
                <a:ea typeface="DM Sans" pitchFamily="34" charset="-122"/>
                <a:cs typeface="DM Sans" pitchFamily="34" charset="-120"/>
              </a:rPr>
              <a:t>The Transformer component analyzes complex sensor data to identify long-term temporal patterns and dependencies, providing comprehensive historical context.</a:t>
            </a:r>
            <a:endParaRPr lang="en-US" sz="1400" dirty="0"/>
          </a:p>
        </p:txBody>
      </p:sp>
      <p:pic>
        <p:nvPicPr>
          <p:cNvPr id="17" name="Picture 16" descr="A white background with black and white clouds&#10;&#10;AI-generated content may be incorrect.">
            <a:extLst>
              <a:ext uri="{FF2B5EF4-FFF2-40B4-BE49-F238E27FC236}">
                <a16:creationId xmlns:a16="http://schemas.microsoft.com/office/drawing/2014/main" id="{A6095E45-3439-F3A0-A70A-236EF66FDE00}"/>
              </a:ext>
            </a:extLst>
          </p:cNvPr>
          <p:cNvPicPr>
            <a:picLocks noChangeAspect="1"/>
          </p:cNvPicPr>
          <p:nvPr/>
        </p:nvPicPr>
        <p:blipFill>
          <a:blip r:embed="rId6"/>
          <a:stretch>
            <a:fillRect/>
          </a:stretch>
        </p:blipFill>
        <p:spPr>
          <a:xfrm>
            <a:off x="12834259" y="7526741"/>
            <a:ext cx="1687284" cy="6096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089065"/>
            <a:ext cx="7934325" cy="744260"/>
          </a:xfrm>
          <a:prstGeom prst="rect">
            <a:avLst/>
          </a:prstGeom>
          <a:noFill/>
          <a:ln/>
        </p:spPr>
        <p:txBody>
          <a:bodyPr wrap="non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When Equipment Just... Dies! </a:t>
            </a:r>
            <a:endParaRPr lang="en-US" sz="4650" dirty="0"/>
          </a:p>
        </p:txBody>
      </p:sp>
      <p:sp>
        <p:nvSpPr>
          <p:cNvPr id="3" name="Text 1"/>
          <p:cNvSpPr/>
          <p:nvPr/>
        </p:nvSpPr>
        <p:spPr>
          <a:xfrm>
            <a:off x="793790" y="2377559"/>
            <a:ext cx="6244709" cy="217741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Listen up! Unpredicted equipment failures aren't just annoying; they're costing industries a staggering </a:t>
            </a:r>
            <a:r>
              <a:rPr lang="en-US" sz="1750" b="1" dirty="0">
                <a:solidFill>
                  <a:srgbClr val="383838"/>
                </a:solidFill>
                <a:latin typeface="DM Sans" pitchFamily="34" charset="0"/>
                <a:ea typeface="DM Sans" pitchFamily="34" charset="-122"/>
                <a:cs typeface="DM Sans" pitchFamily="34" charset="-120"/>
              </a:rPr>
              <a:t>billions</a:t>
            </a:r>
            <a:r>
              <a:rPr lang="en-US" sz="1750" dirty="0">
                <a:solidFill>
                  <a:srgbClr val="383838"/>
                </a:solidFill>
                <a:latin typeface="DM Sans" pitchFamily="34" charset="0"/>
                <a:ea typeface="DM Sans" pitchFamily="34" charset="-122"/>
                <a:cs typeface="DM Sans" pitchFamily="34" charset="-120"/>
              </a:rPr>
              <a:t> every single year! Our current maintenance plans? They're either fixing stuff too early (total waste of resources!) or way too late (hello, catastrophic failure!). We need to disrupt this!</a:t>
            </a:r>
            <a:endParaRPr lang="en-US" sz="1750" dirty="0"/>
          </a:p>
        </p:txBody>
      </p:sp>
      <p:sp>
        <p:nvSpPr>
          <p:cNvPr id="4" name="Text 2"/>
          <p:cNvSpPr/>
          <p:nvPr/>
        </p:nvSpPr>
        <p:spPr>
          <a:xfrm>
            <a:off x="793790" y="4759047"/>
            <a:ext cx="6244709" cy="217741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And those "AI prediction models" we have? They're basically </a:t>
            </a:r>
            <a:r>
              <a:rPr lang="en-US" sz="1750" b="1" dirty="0">
                <a:solidFill>
                  <a:srgbClr val="383838"/>
                </a:solidFill>
                <a:latin typeface="DM Sans" pitchFamily="34" charset="0"/>
                <a:ea typeface="DM Sans" pitchFamily="34" charset="-122"/>
                <a:cs typeface="DM Sans" pitchFamily="34" charset="-120"/>
              </a:rPr>
              <a:t>black boxes</a:t>
            </a:r>
            <a:r>
              <a:rPr lang="en-US" sz="1750" dirty="0">
                <a:solidFill>
                  <a:srgbClr val="383838"/>
                </a:solidFill>
                <a:latin typeface="DM Sans" pitchFamily="34" charset="0"/>
                <a:ea typeface="DM Sans" pitchFamily="34" charset="-122"/>
                <a:cs typeface="DM Sans" pitchFamily="34" charset="-120"/>
              </a:rPr>
              <a:t>! Engineers can't peek inside to understand why they're recommending what they are. That's a HUGE problem, especially when lives are on the line in safety-critical environments. Black boxes suck – let's build something better!</a:t>
            </a:r>
            <a:endParaRPr lang="en-US" sz="1750" dirty="0"/>
          </a:p>
        </p:txBody>
      </p:sp>
      <p:sp>
        <p:nvSpPr>
          <p:cNvPr id="5" name="Text 3"/>
          <p:cNvSpPr/>
          <p:nvPr/>
        </p:nvSpPr>
        <p:spPr>
          <a:xfrm>
            <a:off x="7599521" y="2541984"/>
            <a:ext cx="2980611" cy="748427"/>
          </a:xfrm>
          <a:prstGeom prst="rect">
            <a:avLst/>
          </a:prstGeom>
          <a:noFill/>
          <a:ln/>
        </p:spPr>
        <p:txBody>
          <a:bodyPr wrap="none" lIns="0" tIns="0" rIns="0" bIns="0" rtlCol="0" anchor="t"/>
          <a:lstStyle/>
          <a:p>
            <a:pPr marL="0" indent="0" algn="ctr">
              <a:lnSpc>
                <a:spcPts val="5850"/>
              </a:lnSpc>
              <a:buNone/>
            </a:pPr>
            <a:r>
              <a:rPr lang="en-US" sz="5850" dirty="0">
                <a:solidFill>
                  <a:srgbClr val="383838"/>
                </a:solidFill>
                <a:latin typeface="PT Serif" pitchFamily="34" charset="0"/>
                <a:ea typeface="PT Serif" pitchFamily="34" charset="-122"/>
                <a:cs typeface="PT Serif" pitchFamily="34" charset="-120"/>
              </a:rPr>
              <a:t>$50B</a:t>
            </a:r>
            <a:endParaRPr lang="en-US" sz="5850" dirty="0"/>
          </a:p>
        </p:txBody>
      </p:sp>
      <p:sp>
        <p:nvSpPr>
          <p:cNvPr id="6" name="Text 4"/>
          <p:cNvSpPr/>
          <p:nvPr/>
        </p:nvSpPr>
        <p:spPr>
          <a:xfrm>
            <a:off x="7599521" y="3573780"/>
            <a:ext cx="2980611" cy="744141"/>
          </a:xfrm>
          <a:prstGeom prst="rect">
            <a:avLst/>
          </a:prstGeom>
          <a:noFill/>
          <a:ln/>
        </p:spPr>
        <p:txBody>
          <a:bodyPr wrap="square" lIns="0" tIns="0" rIns="0" bIns="0" rtlCol="0" anchor="t"/>
          <a:lstStyle/>
          <a:p>
            <a:pPr marL="0" indent="0" algn="ctr">
              <a:lnSpc>
                <a:spcPts val="2900"/>
              </a:lnSpc>
              <a:buNone/>
            </a:pPr>
            <a:r>
              <a:rPr lang="en-US" sz="2300" dirty="0">
                <a:solidFill>
                  <a:srgbClr val="383838"/>
                </a:solidFill>
                <a:latin typeface="PT Serif" pitchFamily="34" charset="0"/>
                <a:ea typeface="PT Serif" pitchFamily="34" charset="-122"/>
                <a:cs typeface="PT Serif" pitchFamily="34" charset="-120"/>
              </a:rPr>
              <a:t>Yearly Downtime Disaster!</a:t>
            </a:r>
            <a:endParaRPr lang="en-US" sz="2300" dirty="0"/>
          </a:p>
        </p:txBody>
      </p:sp>
      <p:sp>
        <p:nvSpPr>
          <p:cNvPr id="7" name="Text 5"/>
          <p:cNvSpPr/>
          <p:nvPr/>
        </p:nvSpPr>
        <p:spPr>
          <a:xfrm>
            <a:off x="7599521" y="4544735"/>
            <a:ext cx="2980611" cy="1088708"/>
          </a:xfrm>
          <a:prstGeom prst="rect">
            <a:avLst/>
          </a:prstGeom>
          <a:noFill/>
          <a:ln/>
        </p:spPr>
        <p:txBody>
          <a:bodyPr wrap="square" lIns="0" tIns="0" rIns="0" bIns="0" rtlCol="0" anchor="t"/>
          <a:lstStyle/>
          <a:p>
            <a:pPr marL="0" indent="0" algn="ctr">
              <a:lnSpc>
                <a:spcPts val="2850"/>
              </a:lnSpc>
              <a:buNone/>
            </a:pPr>
            <a:r>
              <a:rPr lang="en-US" sz="1750" dirty="0">
                <a:solidFill>
                  <a:srgbClr val="383838"/>
                </a:solidFill>
                <a:latin typeface="DM Sans" pitchFamily="34" charset="0"/>
                <a:ea typeface="DM Sans" pitchFamily="34" charset="-122"/>
                <a:cs typeface="DM Sans" pitchFamily="34" charset="-120"/>
              </a:rPr>
              <a:t>That's the global hit from industrial equipment going rogue. Unacceptable!</a:t>
            </a:r>
            <a:endParaRPr lang="en-US" sz="1750" dirty="0"/>
          </a:p>
        </p:txBody>
      </p:sp>
      <p:sp>
        <p:nvSpPr>
          <p:cNvPr id="8" name="Text 6"/>
          <p:cNvSpPr/>
          <p:nvPr/>
        </p:nvSpPr>
        <p:spPr>
          <a:xfrm>
            <a:off x="10863620" y="2541984"/>
            <a:ext cx="2980611" cy="748427"/>
          </a:xfrm>
          <a:prstGeom prst="rect">
            <a:avLst/>
          </a:prstGeom>
          <a:noFill/>
          <a:ln/>
        </p:spPr>
        <p:txBody>
          <a:bodyPr wrap="none" lIns="0" tIns="0" rIns="0" bIns="0" rtlCol="0" anchor="t"/>
          <a:lstStyle/>
          <a:p>
            <a:pPr marL="0" indent="0" algn="ctr">
              <a:lnSpc>
                <a:spcPts val="5850"/>
              </a:lnSpc>
              <a:buNone/>
            </a:pPr>
            <a:r>
              <a:rPr lang="en-US" sz="5850" dirty="0">
                <a:solidFill>
                  <a:srgbClr val="383838"/>
                </a:solidFill>
                <a:latin typeface="PT Serif" pitchFamily="34" charset="0"/>
                <a:ea typeface="PT Serif" pitchFamily="34" charset="-122"/>
                <a:cs typeface="PT Serif" pitchFamily="34" charset="-120"/>
              </a:rPr>
              <a:t>30%</a:t>
            </a:r>
            <a:endParaRPr lang="en-US" sz="5850" dirty="0"/>
          </a:p>
        </p:txBody>
      </p:sp>
      <p:sp>
        <p:nvSpPr>
          <p:cNvPr id="9" name="Text 7"/>
          <p:cNvSpPr/>
          <p:nvPr/>
        </p:nvSpPr>
        <p:spPr>
          <a:xfrm>
            <a:off x="10863620" y="3573780"/>
            <a:ext cx="2980611" cy="744141"/>
          </a:xfrm>
          <a:prstGeom prst="rect">
            <a:avLst/>
          </a:prstGeom>
          <a:noFill/>
          <a:ln/>
        </p:spPr>
        <p:txBody>
          <a:bodyPr wrap="square" lIns="0" tIns="0" rIns="0" bIns="0" rtlCol="0" anchor="t"/>
          <a:lstStyle/>
          <a:p>
            <a:pPr marL="0" indent="0" algn="ctr">
              <a:lnSpc>
                <a:spcPts val="2900"/>
              </a:lnSpc>
              <a:buNone/>
            </a:pPr>
            <a:r>
              <a:rPr lang="en-US" sz="2300" dirty="0">
                <a:solidFill>
                  <a:srgbClr val="383838"/>
                </a:solidFill>
                <a:latin typeface="PT Serif" pitchFamily="34" charset="0"/>
                <a:ea typeface="PT Serif" pitchFamily="34" charset="-122"/>
                <a:cs typeface="PT Serif" pitchFamily="34" charset="-120"/>
              </a:rPr>
              <a:t>Maintenance Madness!</a:t>
            </a:r>
            <a:endParaRPr lang="en-US" sz="2300" dirty="0"/>
          </a:p>
        </p:txBody>
      </p:sp>
      <p:sp>
        <p:nvSpPr>
          <p:cNvPr id="10" name="Text 8"/>
          <p:cNvSpPr/>
          <p:nvPr/>
        </p:nvSpPr>
        <p:spPr>
          <a:xfrm>
            <a:off x="10863620" y="4544735"/>
            <a:ext cx="2980611" cy="1451610"/>
          </a:xfrm>
          <a:prstGeom prst="rect">
            <a:avLst/>
          </a:prstGeom>
          <a:noFill/>
          <a:ln/>
        </p:spPr>
        <p:txBody>
          <a:bodyPr wrap="square" lIns="0" tIns="0" rIns="0" bIns="0" rtlCol="0" anchor="t"/>
          <a:lstStyle/>
          <a:p>
            <a:pPr marL="0" indent="0" algn="ctr">
              <a:lnSpc>
                <a:spcPts val="2850"/>
              </a:lnSpc>
              <a:buNone/>
            </a:pPr>
            <a:r>
              <a:rPr lang="en-US" sz="1750" dirty="0">
                <a:solidFill>
                  <a:srgbClr val="383838"/>
                </a:solidFill>
                <a:latin typeface="DM Sans" pitchFamily="34" charset="0"/>
                <a:ea typeface="DM Sans" pitchFamily="34" charset="-122"/>
                <a:cs typeface="DM Sans" pitchFamily="34" charset="-120"/>
              </a:rPr>
              <a:t>A third of our maintenance budget is just guessing. Let's get smart and cut the waste!</a:t>
            </a:r>
            <a:endParaRPr lang="en-US" sz="1750" dirty="0"/>
          </a:p>
        </p:txBody>
      </p:sp>
      <p:pic>
        <p:nvPicPr>
          <p:cNvPr id="11" name="Picture 10" descr="A white background with black and white clouds&#10;&#10;AI-generated content may be incorrect.">
            <a:extLst>
              <a:ext uri="{FF2B5EF4-FFF2-40B4-BE49-F238E27FC236}">
                <a16:creationId xmlns:a16="http://schemas.microsoft.com/office/drawing/2014/main" id="{D457C424-79DE-706F-CF54-36085D9BB9E9}"/>
              </a:ext>
            </a:extLst>
          </p:cNvPr>
          <p:cNvPicPr>
            <a:picLocks noChangeAspect="1"/>
          </p:cNvPicPr>
          <p:nvPr/>
        </p:nvPicPr>
        <p:blipFill>
          <a:blip r:embed="rId3"/>
          <a:stretch>
            <a:fillRect/>
          </a:stretch>
        </p:blipFill>
        <p:spPr>
          <a:xfrm>
            <a:off x="12834259" y="7526741"/>
            <a:ext cx="1687284" cy="6096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7323" y="1123236"/>
            <a:ext cx="7712512" cy="800100"/>
          </a:xfrm>
          <a:prstGeom prst="rect">
            <a:avLst/>
          </a:prstGeom>
          <a:noFill/>
          <a:ln/>
        </p:spPr>
        <p:txBody>
          <a:bodyPr wrap="square" lIns="0" tIns="0" rIns="0" bIns="0" rtlCol="0" anchor="t"/>
          <a:lstStyle/>
          <a:p>
            <a:pPr marL="0" indent="0" algn="l">
              <a:lnSpc>
                <a:spcPts val="3150"/>
              </a:lnSpc>
              <a:buNone/>
            </a:pPr>
            <a:r>
              <a:rPr lang="en-US" sz="2500" dirty="0">
                <a:solidFill>
                  <a:srgbClr val="020202"/>
                </a:solidFill>
                <a:latin typeface="PT Serif" pitchFamily="34" charset="0"/>
                <a:ea typeface="PT Serif" pitchFamily="34" charset="-122"/>
                <a:cs typeface="PT Serif" pitchFamily="34" charset="-120"/>
              </a:rPr>
              <a:t>Transparent Predictive Maintenance: An Engineering Overview</a:t>
            </a:r>
            <a:endParaRPr lang="en-US" sz="2500" dirty="0"/>
          </a:p>
        </p:txBody>
      </p:sp>
      <p:sp>
        <p:nvSpPr>
          <p:cNvPr id="4" name="Text 1"/>
          <p:cNvSpPr/>
          <p:nvPr/>
        </p:nvSpPr>
        <p:spPr>
          <a:xfrm>
            <a:off x="715685" y="2151715"/>
            <a:ext cx="7712512" cy="585073"/>
          </a:xfrm>
          <a:prstGeom prst="rect">
            <a:avLst/>
          </a:prstGeom>
          <a:noFill/>
          <a:ln/>
        </p:spPr>
        <p:txBody>
          <a:bodyPr wrap="square" lIns="0" tIns="0" rIns="0" bIns="0" rtlCol="0" anchor="t"/>
          <a:lstStyle/>
          <a:p>
            <a:pPr marL="0" indent="0" algn="l">
              <a:lnSpc>
                <a:spcPts val="1500"/>
              </a:lnSpc>
              <a:buNone/>
            </a:pPr>
            <a:r>
              <a:rPr lang="en-US" sz="1400" dirty="0">
                <a:solidFill>
                  <a:srgbClr val="383838"/>
                </a:solidFill>
                <a:latin typeface="DM Sans" pitchFamily="34" charset="0"/>
                <a:ea typeface="DM Sans" pitchFamily="34" charset="-122"/>
                <a:cs typeface="DM Sans" pitchFamily="34" charset="-120"/>
              </a:rPr>
              <a:t>This solution addresses the limitations of traditional "black box" AI models by introducing a transparent, hybrid architecture. It provides engineers with interpretable predictions, fostering trust and enabling precise, data-driven decision-making for enhanced equipment reliability and operational efficiency.</a:t>
            </a:r>
            <a:endParaRPr lang="en-US" sz="1400" dirty="0"/>
          </a:p>
        </p:txBody>
      </p:sp>
      <p:sp>
        <p:nvSpPr>
          <p:cNvPr id="5" name="Shape 2"/>
          <p:cNvSpPr/>
          <p:nvPr/>
        </p:nvSpPr>
        <p:spPr>
          <a:xfrm>
            <a:off x="715685" y="3219212"/>
            <a:ext cx="3795236" cy="2480515"/>
          </a:xfrm>
          <a:prstGeom prst="roundRect">
            <a:avLst>
              <a:gd name="adj" fmla="val 924"/>
            </a:avLst>
          </a:prstGeom>
          <a:solidFill>
            <a:srgbClr val="F2EEEE"/>
          </a:solidFill>
          <a:ln/>
        </p:spPr>
      </p:sp>
      <p:sp>
        <p:nvSpPr>
          <p:cNvPr id="6" name="Shape 3"/>
          <p:cNvSpPr/>
          <p:nvPr/>
        </p:nvSpPr>
        <p:spPr>
          <a:xfrm>
            <a:off x="837605" y="3341132"/>
            <a:ext cx="365760" cy="365760"/>
          </a:xfrm>
          <a:prstGeom prst="roundRect">
            <a:avLst>
              <a:gd name="adj" fmla="val 24997500"/>
            </a:avLst>
          </a:prstGeom>
          <a:solidFill>
            <a:srgbClr val="E04F00"/>
          </a:solidFill>
          <a:ln/>
        </p:spPr>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8213" y="3441740"/>
            <a:ext cx="164544" cy="164544"/>
          </a:xfrm>
          <a:prstGeom prst="rect">
            <a:avLst/>
          </a:prstGeom>
        </p:spPr>
      </p:pic>
      <p:sp>
        <p:nvSpPr>
          <p:cNvPr id="8" name="Text 4"/>
          <p:cNvSpPr/>
          <p:nvPr/>
        </p:nvSpPr>
        <p:spPr>
          <a:xfrm>
            <a:off x="837605" y="3828812"/>
            <a:ext cx="2829997" cy="200025"/>
          </a:xfrm>
          <a:prstGeom prst="rect">
            <a:avLst/>
          </a:prstGeom>
          <a:noFill/>
          <a:ln/>
        </p:spPr>
        <p:txBody>
          <a:bodyPr wrap="none" lIns="0" tIns="0" rIns="0" bIns="0" rtlCol="0" anchor="t"/>
          <a:lstStyle/>
          <a:p>
            <a:pPr marL="0" indent="0" algn="l">
              <a:lnSpc>
                <a:spcPts val="1550"/>
              </a:lnSpc>
              <a:buNone/>
            </a:pPr>
            <a:r>
              <a:rPr lang="en-US" sz="2000" dirty="0">
                <a:solidFill>
                  <a:srgbClr val="383838"/>
                </a:solidFill>
                <a:latin typeface="PT Serif" pitchFamily="34" charset="0"/>
                <a:ea typeface="PT Serif" pitchFamily="34" charset="-122"/>
                <a:cs typeface="PT Serif" pitchFamily="34" charset="-120"/>
              </a:rPr>
              <a:t>Hybrid AI Core: Optimized </a:t>
            </a:r>
          </a:p>
          <a:p>
            <a:pPr marL="0" indent="0" algn="l">
              <a:lnSpc>
                <a:spcPts val="1550"/>
              </a:lnSpc>
              <a:buNone/>
            </a:pPr>
            <a:r>
              <a:rPr lang="en-US" sz="2000" dirty="0">
                <a:solidFill>
                  <a:srgbClr val="383838"/>
                </a:solidFill>
                <a:latin typeface="PT Serif" pitchFamily="34" charset="0"/>
                <a:ea typeface="PT Serif" pitchFamily="34" charset="-122"/>
                <a:cs typeface="PT Serif" pitchFamily="34" charset="-120"/>
              </a:rPr>
              <a:t>Performance</a:t>
            </a:r>
            <a:endParaRPr lang="en-US" sz="2000" dirty="0"/>
          </a:p>
        </p:txBody>
      </p:sp>
      <p:sp>
        <p:nvSpPr>
          <p:cNvPr id="9" name="Text 5"/>
          <p:cNvSpPr/>
          <p:nvPr/>
        </p:nvSpPr>
        <p:spPr>
          <a:xfrm>
            <a:off x="837605" y="4366498"/>
            <a:ext cx="3551396" cy="780098"/>
          </a:xfrm>
          <a:prstGeom prst="rect">
            <a:avLst/>
          </a:prstGeom>
          <a:noFill/>
          <a:ln/>
        </p:spPr>
        <p:txBody>
          <a:bodyPr wrap="square" lIns="0" tIns="0" rIns="0" bIns="0" rtlCol="0" anchor="t"/>
          <a:lstStyle/>
          <a:p>
            <a:pPr marL="0" indent="0" algn="l">
              <a:lnSpc>
                <a:spcPts val="1500"/>
              </a:lnSpc>
              <a:buNone/>
            </a:pPr>
            <a:r>
              <a:rPr lang="en-US" sz="1400" dirty="0">
                <a:solidFill>
                  <a:srgbClr val="383838"/>
                </a:solidFill>
                <a:latin typeface="DM Sans" pitchFamily="34" charset="0"/>
                <a:ea typeface="DM Sans" pitchFamily="34" charset="-122"/>
                <a:cs typeface="DM Sans" pitchFamily="34" charset="-120"/>
              </a:rPr>
              <a:t>Leveraging an integrated architecture of XGBoost for rapid anomaly detection and Transformer models for precise contextual analysis, our system delivers superior predictive capabilities with enhanced computational efficiency.</a:t>
            </a:r>
            <a:endParaRPr lang="en-US" sz="1400" dirty="0"/>
          </a:p>
        </p:txBody>
      </p:sp>
      <p:sp>
        <p:nvSpPr>
          <p:cNvPr id="10" name="Shape 6"/>
          <p:cNvSpPr/>
          <p:nvPr/>
        </p:nvSpPr>
        <p:spPr>
          <a:xfrm>
            <a:off x="4632841" y="3219212"/>
            <a:ext cx="3795355" cy="2480515"/>
          </a:xfrm>
          <a:prstGeom prst="roundRect">
            <a:avLst>
              <a:gd name="adj" fmla="val 924"/>
            </a:avLst>
          </a:prstGeom>
          <a:solidFill>
            <a:srgbClr val="F2EEEE"/>
          </a:solidFill>
          <a:ln/>
        </p:spPr>
      </p:sp>
      <p:sp>
        <p:nvSpPr>
          <p:cNvPr id="11" name="Shape 7"/>
          <p:cNvSpPr/>
          <p:nvPr/>
        </p:nvSpPr>
        <p:spPr>
          <a:xfrm>
            <a:off x="4754761" y="3341132"/>
            <a:ext cx="365760" cy="365760"/>
          </a:xfrm>
          <a:prstGeom prst="roundRect">
            <a:avLst>
              <a:gd name="adj" fmla="val 24997500"/>
            </a:avLst>
          </a:prstGeom>
          <a:solidFill>
            <a:srgbClr val="E04F00"/>
          </a:solidFill>
          <a:ln/>
        </p:spPr>
      </p:sp>
      <p:pic>
        <p:nvPicPr>
          <p:cNvPr id="12"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55369" y="3441740"/>
            <a:ext cx="164544" cy="164544"/>
          </a:xfrm>
          <a:prstGeom prst="rect">
            <a:avLst/>
          </a:prstGeom>
        </p:spPr>
      </p:pic>
      <p:sp>
        <p:nvSpPr>
          <p:cNvPr id="13" name="Text 8"/>
          <p:cNvSpPr/>
          <p:nvPr/>
        </p:nvSpPr>
        <p:spPr>
          <a:xfrm>
            <a:off x="4754761" y="3828812"/>
            <a:ext cx="2169319" cy="200025"/>
          </a:xfrm>
          <a:prstGeom prst="rect">
            <a:avLst/>
          </a:prstGeom>
          <a:noFill/>
          <a:ln/>
        </p:spPr>
        <p:txBody>
          <a:bodyPr wrap="none" lIns="0" tIns="0" rIns="0" bIns="0" rtlCol="0" anchor="t"/>
          <a:lstStyle/>
          <a:p>
            <a:pPr marL="0" indent="0" algn="l">
              <a:lnSpc>
                <a:spcPts val="1550"/>
              </a:lnSpc>
              <a:buNone/>
            </a:pPr>
            <a:r>
              <a:rPr lang="en-US" sz="2000" dirty="0">
                <a:solidFill>
                  <a:srgbClr val="383838"/>
                </a:solidFill>
                <a:latin typeface="PT Serif" pitchFamily="34" charset="0"/>
                <a:ea typeface="PT Serif" pitchFamily="34" charset="-122"/>
                <a:cs typeface="PT Serif" pitchFamily="34" charset="-120"/>
              </a:rPr>
              <a:t>Interpretability and Validation</a:t>
            </a:r>
            <a:endParaRPr lang="en-US" sz="2000" dirty="0"/>
          </a:p>
        </p:txBody>
      </p:sp>
      <p:sp>
        <p:nvSpPr>
          <p:cNvPr id="14" name="Text 9"/>
          <p:cNvSpPr/>
          <p:nvPr/>
        </p:nvSpPr>
        <p:spPr>
          <a:xfrm>
            <a:off x="4754761" y="4224796"/>
            <a:ext cx="3551515" cy="975122"/>
          </a:xfrm>
          <a:prstGeom prst="rect">
            <a:avLst/>
          </a:prstGeom>
          <a:noFill/>
          <a:ln/>
        </p:spPr>
        <p:txBody>
          <a:bodyPr wrap="square" lIns="0" tIns="0" rIns="0" bIns="0" rtlCol="0" anchor="t"/>
          <a:lstStyle/>
          <a:p>
            <a:pPr marL="0" indent="0" algn="l">
              <a:lnSpc>
                <a:spcPts val="1500"/>
              </a:lnSpc>
              <a:buNone/>
            </a:pPr>
            <a:r>
              <a:rPr lang="en-US" sz="1400" dirty="0">
                <a:solidFill>
                  <a:srgbClr val="383838"/>
                </a:solidFill>
                <a:latin typeface="DM Sans" pitchFamily="34" charset="0"/>
                <a:ea typeface="DM Sans" pitchFamily="34" charset="-122"/>
                <a:cs typeface="DM Sans" pitchFamily="34" charset="-120"/>
              </a:rPr>
              <a:t>Moving beyond opaque "black box" models, our AI architecture provides quantifiable confidence intervals and interpretable prediction rationales, empowering engineers with the necessary data for robust validation and proactive decision-making.</a:t>
            </a:r>
            <a:endParaRPr lang="en-US" sz="1400" dirty="0"/>
          </a:p>
        </p:txBody>
      </p:sp>
      <p:sp>
        <p:nvSpPr>
          <p:cNvPr id="15" name="Shape 10"/>
          <p:cNvSpPr/>
          <p:nvPr/>
        </p:nvSpPr>
        <p:spPr>
          <a:xfrm>
            <a:off x="715685" y="5821647"/>
            <a:ext cx="7712512" cy="1394698"/>
          </a:xfrm>
          <a:prstGeom prst="roundRect">
            <a:avLst>
              <a:gd name="adj" fmla="val 1311"/>
            </a:avLst>
          </a:prstGeom>
          <a:solidFill>
            <a:srgbClr val="F2EEEE"/>
          </a:solidFill>
          <a:ln/>
        </p:spPr>
      </p:sp>
      <p:sp>
        <p:nvSpPr>
          <p:cNvPr id="16" name="Shape 11"/>
          <p:cNvSpPr/>
          <p:nvPr/>
        </p:nvSpPr>
        <p:spPr>
          <a:xfrm>
            <a:off x="837605" y="5943567"/>
            <a:ext cx="365760" cy="365760"/>
          </a:xfrm>
          <a:prstGeom prst="roundRect">
            <a:avLst>
              <a:gd name="adj" fmla="val 24997500"/>
            </a:avLst>
          </a:prstGeom>
          <a:solidFill>
            <a:srgbClr val="E04F00"/>
          </a:solidFill>
          <a:ln/>
        </p:spPr>
      </p:sp>
      <p:pic>
        <p:nvPicPr>
          <p:cNvPr id="17"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8213" y="6044175"/>
            <a:ext cx="164544" cy="164544"/>
          </a:xfrm>
          <a:prstGeom prst="rect">
            <a:avLst/>
          </a:prstGeom>
        </p:spPr>
      </p:pic>
      <p:sp>
        <p:nvSpPr>
          <p:cNvPr id="18" name="Text 12"/>
          <p:cNvSpPr/>
          <p:nvPr/>
        </p:nvSpPr>
        <p:spPr>
          <a:xfrm>
            <a:off x="1382078" y="6037388"/>
            <a:ext cx="3555563" cy="200025"/>
          </a:xfrm>
          <a:prstGeom prst="rect">
            <a:avLst/>
          </a:prstGeom>
          <a:noFill/>
          <a:ln/>
        </p:spPr>
        <p:txBody>
          <a:bodyPr wrap="none" lIns="0" tIns="0" rIns="0" bIns="0" rtlCol="0" anchor="t"/>
          <a:lstStyle/>
          <a:p>
            <a:pPr marL="0" indent="0" algn="l">
              <a:lnSpc>
                <a:spcPts val="1550"/>
              </a:lnSpc>
              <a:buNone/>
            </a:pPr>
            <a:r>
              <a:rPr lang="en-US" sz="2000" dirty="0">
                <a:solidFill>
                  <a:srgbClr val="383838"/>
                </a:solidFill>
                <a:latin typeface="PT Serif" pitchFamily="34" charset="0"/>
                <a:ea typeface="PT Serif" pitchFamily="34" charset="-122"/>
                <a:cs typeface="PT Serif" pitchFamily="34" charset="-120"/>
              </a:rPr>
              <a:t>Digital Twin Integration for Real-time Monitoring</a:t>
            </a:r>
            <a:endParaRPr lang="en-US" sz="2000" dirty="0"/>
          </a:p>
        </p:txBody>
      </p:sp>
      <p:sp>
        <p:nvSpPr>
          <p:cNvPr id="19" name="Text 13"/>
          <p:cNvSpPr/>
          <p:nvPr/>
        </p:nvSpPr>
        <p:spPr>
          <a:xfrm>
            <a:off x="837605" y="6445263"/>
            <a:ext cx="7468672" cy="390049"/>
          </a:xfrm>
          <a:prstGeom prst="rect">
            <a:avLst/>
          </a:prstGeom>
          <a:noFill/>
          <a:ln/>
        </p:spPr>
        <p:txBody>
          <a:bodyPr wrap="square" lIns="0" tIns="0" rIns="0" bIns="0" rtlCol="0" anchor="t"/>
          <a:lstStyle/>
          <a:p>
            <a:pPr marL="0" indent="0" algn="l">
              <a:lnSpc>
                <a:spcPts val="1500"/>
              </a:lnSpc>
              <a:buNone/>
            </a:pPr>
            <a:r>
              <a:rPr lang="en-US" sz="1400" dirty="0">
                <a:solidFill>
                  <a:srgbClr val="383838"/>
                </a:solidFill>
                <a:latin typeface="DM Sans" pitchFamily="34" charset="0"/>
                <a:ea typeface="DM Sans" pitchFamily="34" charset="-122"/>
                <a:cs typeface="DM Sans" pitchFamily="34" charset="-120"/>
              </a:rPr>
              <a:t>Through the integration of digital twin technology, real-time operational parameters are mapped to virtual counterparts, enabling comprehensive performance monitoring, anomaly simulation, and advanced failure prediction.</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Shape 0"/>
          <p:cNvSpPr/>
          <p:nvPr/>
        </p:nvSpPr>
        <p:spPr>
          <a:xfrm>
            <a:off x="6025396" y="1478399"/>
            <a:ext cx="1974652" cy="254913"/>
          </a:xfrm>
          <a:prstGeom prst="roundRect">
            <a:avLst>
              <a:gd name="adj" fmla="val 6003"/>
            </a:avLst>
          </a:prstGeom>
          <a:noFill/>
          <a:ln w="7620">
            <a:solidFill>
              <a:srgbClr val="E04F00"/>
            </a:solidFill>
            <a:prstDash val="solid"/>
          </a:ln>
        </p:spPr>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09454" y="1554837"/>
            <a:ext cx="101918" cy="101917"/>
          </a:xfrm>
          <a:prstGeom prst="rect">
            <a:avLst/>
          </a:prstGeom>
        </p:spPr>
      </p:pic>
      <p:sp>
        <p:nvSpPr>
          <p:cNvPr id="5" name="Text 1"/>
          <p:cNvSpPr/>
          <p:nvPr/>
        </p:nvSpPr>
        <p:spPr>
          <a:xfrm>
            <a:off x="6262330" y="1524238"/>
            <a:ext cx="1653659" cy="163235"/>
          </a:xfrm>
          <a:prstGeom prst="rect">
            <a:avLst/>
          </a:prstGeom>
          <a:noFill/>
          <a:ln/>
        </p:spPr>
        <p:txBody>
          <a:bodyPr wrap="none" lIns="0" tIns="0" rIns="0" bIns="0" rtlCol="0" anchor="t"/>
          <a:lstStyle/>
          <a:p>
            <a:pPr marL="0" indent="0" algn="l">
              <a:lnSpc>
                <a:spcPts val="1250"/>
              </a:lnSpc>
              <a:buNone/>
            </a:pPr>
            <a:r>
              <a:rPr lang="en-US" sz="800" dirty="0">
                <a:solidFill>
                  <a:srgbClr val="E04F00"/>
                </a:solidFill>
                <a:latin typeface="DM Sans" pitchFamily="34" charset="0"/>
                <a:ea typeface="DM Sans" pitchFamily="34" charset="-122"/>
                <a:cs typeface="DM Sans" pitchFamily="34" charset="-120"/>
              </a:rPr>
              <a:t>SYSTEM ARCHITECTURE OVERVIEW</a:t>
            </a:r>
            <a:endParaRPr lang="en-US" sz="800" dirty="0"/>
          </a:p>
        </p:txBody>
      </p:sp>
      <p:sp>
        <p:nvSpPr>
          <p:cNvPr id="6" name="Text 2"/>
          <p:cNvSpPr/>
          <p:nvPr/>
        </p:nvSpPr>
        <p:spPr>
          <a:xfrm>
            <a:off x="6025396" y="1784271"/>
            <a:ext cx="8065889" cy="837009"/>
          </a:xfrm>
          <a:prstGeom prst="rect">
            <a:avLst/>
          </a:prstGeom>
          <a:noFill/>
          <a:ln/>
        </p:spPr>
        <p:txBody>
          <a:bodyPr wrap="square" lIns="0" tIns="0" rIns="0" bIns="0" rtlCol="0" anchor="t"/>
          <a:lstStyle/>
          <a:p>
            <a:pPr marL="0" indent="0" algn="l">
              <a:lnSpc>
                <a:spcPts val="3250"/>
              </a:lnSpc>
              <a:buNone/>
            </a:pPr>
            <a:r>
              <a:rPr lang="en-US" sz="2600" dirty="0">
                <a:solidFill>
                  <a:srgbClr val="020202"/>
                </a:solidFill>
                <a:latin typeface="PT Serif" pitchFamily="34" charset="0"/>
                <a:ea typeface="PT Serif" pitchFamily="34" charset="-122"/>
                <a:cs typeface="PT Serif" pitchFamily="34" charset="-120"/>
              </a:rPr>
              <a:t>Hybrid Architecture: Optimized Predictive Performance</a:t>
            </a:r>
            <a:endParaRPr lang="en-US" sz="2600" dirty="0"/>
          </a:p>
        </p:txBody>
      </p:sp>
      <p:pic>
        <p:nvPicPr>
          <p:cNvPr id="7" name="Image 2" descr="preencoded.png"/>
          <p:cNvPicPr>
            <a:picLocks noChangeAspect="1"/>
          </p:cNvPicPr>
          <p:nvPr/>
        </p:nvPicPr>
        <p:blipFill>
          <a:blip r:embed="rId6"/>
          <a:stretch>
            <a:fillRect/>
          </a:stretch>
        </p:blipFill>
        <p:spPr>
          <a:xfrm>
            <a:off x="6025396" y="2812494"/>
            <a:ext cx="637580" cy="948571"/>
          </a:xfrm>
          <a:prstGeom prst="rect">
            <a:avLst/>
          </a:prstGeom>
        </p:spPr>
      </p:pic>
      <p:sp>
        <p:nvSpPr>
          <p:cNvPr id="8" name="Text 3"/>
          <p:cNvSpPr/>
          <p:nvPr/>
        </p:nvSpPr>
        <p:spPr>
          <a:xfrm>
            <a:off x="6790492" y="2940010"/>
            <a:ext cx="2599134" cy="209193"/>
          </a:xfrm>
          <a:prstGeom prst="rect">
            <a:avLst/>
          </a:prstGeom>
          <a:noFill/>
          <a:ln/>
        </p:spPr>
        <p:txBody>
          <a:bodyPr wrap="none" lIns="0" tIns="0" rIns="0" bIns="0" rtlCol="0" anchor="t"/>
          <a:lstStyle/>
          <a:p>
            <a:pPr marL="0" indent="0" algn="l">
              <a:lnSpc>
                <a:spcPts val="1600"/>
              </a:lnSpc>
              <a:buNone/>
            </a:pPr>
            <a:r>
              <a:rPr lang="en-US" sz="2000" dirty="0">
                <a:solidFill>
                  <a:srgbClr val="383838"/>
                </a:solidFill>
                <a:latin typeface="PT Serif" pitchFamily="34" charset="0"/>
                <a:ea typeface="PT Serif" pitchFamily="34" charset="-122"/>
                <a:cs typeface="PT Serif" pitchFamily="34" charset="-120"/>
              </a:rPr>
              <a:t>XGBoost: High-Velocity Processing</a:t>
            </a:r>
            <a:endParaRPr lang="en-US" sz="2000" dirty="0"/>
          </a:p>
        </p:txBody>
      </p:sp>
      <p:sp>
        <p:nvSpPr>
          <p:cNvPr id="9" name="Text 4"/>
          <p:cNvSpPr/>
          <p:nvPr/>
        </p:nvSpPr>
        <p:spPr>
          <a:xfrm>
            <a:off x="6790492" y="3225641"/>
            <a:ext cx="7300793" cy="407908"/>
          </a:xfrm>
          <a:prstGeom prst="rect">
            <a:avLst/>
          </a:prstGeom>
          <a:noFill/>
          <a:ln/>
        </p:spPr>
        <p:txBody>
          <a:bodyPr wrap="square" lIns="0" tIns="0" rIns="0" bIns="0" rtlCol="0" anchor="t"/>
          <a:lstStyle/>
          <a:p>
            <a:pPr marL="0" indent="0" algn="l">
              <a:lnSpc>
                <a:spcPts val="1600"/>
              </a:lnSpc>
              <a:buNone/>
            </a:pPr>
            <a:r>
              <a:rPr lang="en-US" sz="1200" dirty="0">
                <a:solidFill>
                  <a:srgbClr val="383838"/>
                </a:solidFill>
                <a:latin typeface="DM Sans" pitchFamily="34" charset="0"/>
                <a:ea typeface="DM Sans" pitchFamily="34" charset="-122"/>
                <a:cs typeface="DM Sans" pitchFamily="34" charset="-120"/>
              </a:rPr>
              <a:t>XGBoost facilitates high-speed feature extraction and preliminary predictions, enabling rapid generation of operational insights.</a:t>
            </a:r>
            <a:endParaRPr lang="en-US" sz="1200" dirty="0"/>
          </a:p>
        </p:txBody>
      </p:sp>
      <p:pic>
        <p:nvPicPr>
          <p:cNvPr id="10" name="Image 3" descr="preencoded.png"/>
          <p:cNvPicPr>
            <a:picLocks noChangeAspect="1"/>
          </p:cNvPicPr>
          <p:nvPr/>
        </p:nvPicPr>
        <p:blipFill>
          <a:blip r:embed="rId7"/>
          <a:stretch>
            <a:fillRect/>
          </a:stretch>
        </p:blipFill>
        <p:spPr>
          <a:xfrm>
            <a:off x="6025396" y="3761065"/>
            <a:ext cx="637580" cy="948571"/>
          </a:xfrm>
          <a:prstGeom prst="rect">
            <a:avLst/>
          </a:prstGeom>
        </p:spPr>
      </p:pic>
      <p:sp>
        <p:nvSpPr>
          <p:cNvPr id="11" name="Text 5"/>
          <p:cNvSpPr/>
          <p:nvPr/>
        </p:nvSpPr>
        <p:spPr>
          <a:xfrm>
            <a:off x="6790492" y="3888581"/>
            <a:ext cx="3276600" cy="209193"/>
          </a:xfrm>
          <a:prstGeom prst="rect">
            <a:avLst/>
          </a:prstGeom>
          <a:noFill/>
          <a:ln/>
        </p:spPr>
        <p:txBody>
          <a:bodyPr wrap="none" lIns="0" tIns="0" rIns="0" bIns="0" rtlCol="0" anchor="t"/>
          <a:lstStyle/>
          <a:p>
            <a:pPr marL="0" indent="0" algn="l">
              <a:lnSpc>
                <a:spcPts val="1600"/>
              </a:lnSpc>
              <a:buNone/>
            </a:pPr>
            <a:r>
              <a:rPr lang="en-US" sz="2000" dirty="0">
                <a:solidFill>
                  <a:srgbClr val="383838"/>
                </a:solidFill>
                <a:latin typeface="PT Serif" pitchFamily="34" charset="0"/>
                <a:ea typeface="PT Serif" pitchFamily="34" charset="-122"/>
                <a:cs typeface="PT Serif" pitchFamily="34" charset="-120"/>
              </a:rPr>
              <a:t>Transformer: Advanced Pattern Recognition</a:t>
            </a:r>
            <a:endParaRPr lang="en-US" sz="2000" dirty="0"/>
          </a:p>
        </p:txBody>
      </p:sp>
      <p:sp>
        <p:nvSpPr>
          <p:cNvPr id="12" name="Text 6"/>
          <p:cNvSpPr/>
          <p:nvPr/>
        </p:nvSpPr>
        <p:spPr>
          <a:xfrm>
            <a:off x="6790492" y="4174212"/>
            <a:ext cx="7300793" cy="407908"/>
          </a:xfrm>
          <a:prstGeom prst="rect">
            <a:avLst/>
          </a:prstGeom>
          <a:noFill/>
          <a:ln/>
        </p:spPr>
        <p:txBody>
          <a:bodyPr wrap="square" lIns="0" tIns="0" rIns="0" bIns="0" rtlCol="0" anchor="t"/>
          <a:lstStyle/>
          <a:p>
            <a:pPr marL="0" indent="0" algn="l">
              <a:lnSpc>
                <a:spcPts val="1600"/>
              </a:lnSpc>
              <a:buNone/>
            </a:pPr>
            <a:r>
              <a:rPr lang="en-US" sz="1200" dirty="0">
                <a:solidFill>
                  <a:srgbClr val="383838"/>
                </a:solidFill>
                <a:latin typeface="DM Sans" pitchFamily="34" charset="0"/>
                <a:ea typeface="DM Sans" pitchFamily="34" charset="-122"/>
                <a:cs typeface="DM Sans" pitchFamily="34" charset="-120"/>
              </a:rPr>
              <a:t>The Transformer component analyzes complex sensor data to identify long-term temporal patterns and dependencies, providing comprehensive historical context.</a:t>
            </a:r>
            <a:endParaRPr lang="en-US" sz="1200" dirty="0"/>
          </a:p>
        </p:txBody>
      </p:sp>
      <p:pic>
        <p:nvPicPr>
          <p:cNvPr id="13" name="Image 4" descr="preencoded.png"/>
          <p:cNvPicPr>
            <a:picLocks noChangeAspect="1"/>
          </p:cNvPicPr>
          <p:nvPr/>
        </p:nvPicPr>
        <p:blipFill>
          <a:blip r:embed="rId8"/>
          <a:stretch>
            <a:fillRect/>
          </a:stretch>
        </p:blipFill>
        <p:spPr>
          <a:xfrm>
            <a:off x="6025396" y="4709636"/>
            <a:ext cx="637580" cy="948571"/>
          </a:xfrm>
          <a:prstGeom prst="rect">
            <a:avLst/>
          </a:prstGeom>
        </p:spPr>
      </p:pic>
      <p:sp>
        <p:nvSpPr>
          <p:cNvPr id="14" name="Text 7"/>
          <p:cNvSpPr/>
          <p:nvPr/>
        </p:nvSpPr>
        <p:spPr>
          <a:xfrm>
            <a:off x="6790492" y="4837152"/>
            <a:ext cx="3539252" cy="209193"/>
          </a:xfrm>
          <a:prstGeom prst="rect">
            <a:avLst/>
          </a:prstGeom>
          <a:noFill/>
          <a:ln/>
        </p:spPr>
        <p:txBody>
          <a:bodyPr wrap="none" lIns="0" tIns="0" rIns="0" bIns="0" rtlCol="0" anchor="t"/>
          <a:lstStyle/>
          <a:p>
            <a:pPr marL="0" indent="0" algn="l">
              <a:lnSpc>
                <a:spcPts val="1600"/>
              </a:lnSpc>
              <a:buNone/>
            </a:pPr>
            <a:r>
              <a:rPr lang="en-US" sz="2000" dirty="0">
                <a:solidFill>
                  <a:srgbClr val="383838"/>
                </a:solidFill>
                <a:latin typeface="PT Serif" pitchFamily="34" charset="0"/>
                <a:ea typeface="PT Serif" pitchFamily="34" charset="-122"/>
                <a:cs typeface="PT Serif" pitchFamily="34" charset="-120"/>
              </a:rPr>
              <a:t>Unified Output: Integrated Predictive Synthesis</a:t>
            </a:r>
            <a:endParaRPr lang="en-US" sz="2000" dirty="0"/>
          </a:p>
        </p:txBody>
      </p:sp>
      <p:sp>
        <p:nvSpPr>
          <p:cNvPr id="15" name="Text 8"/>
          <p:cNvSpPr/>
          <p:nvPr/>
        </p:nvSpPr>
        <p:spPr>
          <a:xfrm>
            <a:off x="6790492" y="5122783"/>
            <a:ext cx="7300793" cy="407908"/>
          </a:xfrm>
          <a:prstGeom prst="rect">
            <a:avLst/>
          </a:prstGeom>
          <a:noFill/>
          <a:ln/>
        </p:spPr>
        <p:txBody>
          <a:bodyPr wrap="square" lIns="0" tIns="0" rIns="0" bIns="0" rtlCol="0" anchor="t"/>
          <a:lstStyle/>
          <a:p>
            <a:pPr marL="0" indent="0" algn="l">
              <a:lnSpc>
                <a:spcPts val="1600"/>
              </a:lnSpc>
              <a:buNone/>
            </a:pPr>
            <a:r>
              <a:rPr lang="en-US" sz="1200" dirty="0">
                <a:solidFill>
                  <a:srgbClr val="383838"/>
                </a:solidFill>
                <a:latin typeface="DM Sans" pitchFamily="34" charset="0"/>
                <a:ea typeface="DM Sans" pitchFamily="34" charset="-122"/>
                <a:cs typeface="DM Sans" pitchFamily="34" charset="-120"/>
              </a:rPr>
              <a:t>The synergistic integration of XGBoost and Transformer models yields an optimized prediction synthesis, achieving an accuracy of ±7.8 cycles (RMSE) through advanced model fusion techniques.</a:t>
            </a:r>
            <a:endParaRPr lang="en-US" sz="1200" dirty="0"/>
          </a:p>
        </p:txBody>
      </p:sp>
      <p:sp>
        <p:nvSpPr>
          <p:cNvPr id="16" name="Shape 9"/>
          <p:cNvSpPr/>
          <p:nvPr/>
        </p:nvSpPr>
        <p:spPr>
          <a:xfrm>
            <a:off x="6025396" y="5801558"/>
            <a:ext cx="8065889" cy="1339471"/>
          </a:xfrm>
          <a:prstGeom prst="roundRect">
            <a:avLst>
              <a:gd name="adj" fmla="val 2015"/>
            </a:avLst>
          </a:prstGeom>
          <a:solidFill>
            <a:srgbClr val="FFCDB3"/>
          </a:solidFill>
          <a:ln/>
        </p:spPr>
      </p:sp>
      <p:pic>
        <p:nvPicPr>
          <p:cNvPr id="17" name="Image 5" descr="preencoded.png"/>
          <p:cNvPicPr>
            <a:picLocks noChangeAspect="1"/>
          </p:cNvPicPr>
          <p:nvPr/>
        </p:nvPicPr>
        <p:blipFill>
          <a:blip r:embed="rId9"/>
          <a:stretch>
            <a:fillRect/>
          </a:stretch>
        </p:blipFill>
        <p:spPr>
          <a:xfrm>
            <a:off x="6152912" y="5993963"/>
            <a:ext cx="159306" cy="127516"/>
          </a:xfrm>
          <a:prstGeom prst="rect">
            <a:avLst/>
          </a:prstGeom>
        </p:spPr>
      </p:pic>
      <p:sp>
        <p:nvSpPr>
          <p:cNvPr id="18" name="Text 10"/>
          <p:cNvSpPr/>
          <p:nvPr/>
        </p:nvSpPr>
        <p:spPr>
          <a:xfrm>
            <a:off x="6439733" y="5960864"/>
            <a:ext cx="7524036" cy="611862"/>
          </a:xfrm>
          <a:prstGeom prst="rect">
            <a:avLst/>
          </a:prstGeom>
          <a:noFill/>
          <a:ln/>
        </p:spPr>
        <p:txBody>
          <a:bodyPr wrap="square" lIns="0" tIns="0" rIns="0" bIns="0" rtlCol="0" anchor="t"/>
          <a:lstStyle/>
          <a:p>
            <a:pPr marL="0" indent="0" algn="l">
              <a:lnSpc>
                <a:spcPts val="1600"/>
              </a:lnSpc>
              <a:buNone/>
            </a:pPr>
            <a:r>
              <a:rPr lang="en-US" sz="1400" b="1" dirty="0">
                <a:solidFill>
                  <a:srgbClr val="000000"/>
                </a:solidFill>
                <a:latin typeface="DM Sans" pitchFamily="34" charset="0"/>
                <a:ea typeface="DM Sans" pitchFamily="34" charset="-122"/>
                <a:cs typeface="DM Sans" pitchFamily="34" charset="-120"/>
              </a:rPr>
              <a:t>Rationale for Parallel Processing:</a:t>
            </a:r>
            <a:r>
              <a:rPr lang="en-US" sz="1400" dirty="0">
                <a:solidFill>
                  <a:srgbClr val="000000"/>
                </a:solidFill>
                <a:latin typeface="DM Sans" pitchFamily="34" charset="0"/>
                <a:ea typeface="DM Sans" pitchFamily="34" charset="-122"/>
                <a:cs typeface="DM Sans" pitchFamily="34" charset="-120"/>
              </a:rPr>
              <a:t> The parallel deployment of XGBoost and Transformer models capitalizes on XGBoost's efficiency for real-time decision support and the Transformer's capability for deep historical data analysis. This combined approach significantly enhances overall predictive accuracy and robustness compared to standalone model implementations.</a:t>
            </a:r>
            <a:endParaRPr lang="en-US" sz="1400" dirty="0"/>
          </a:p>
        </p:txBody>
      </p:sp>
      <p:pic>
        <p:nvPicPr>
          <p:cNvPr id="19" name="Picture 18" descr="A white background with black and white clouds&#10;&#10;AI-generated content may be incorrect.">
            <a:extLst>
              <a:ext uri="{FF2B5EF4-FFF2-40B4-BE49-F238E27FC236}">
                <a16:creationId xmlns:a16="http://schemas.microsoft.com/office/drawing/2014/main" id="{BB1E1542-A8AC-9E94-E9CE-8AC7BC56D8C6}"/>
              </a:ext>
            </a:extLst>
          </p:cNvPr>
          <p:cNvPicPr>
            <a:picLocks noChangeAspect="1"/>
          </p:cNvPicPr>
          <p:nvPr/>
        </p:nvPicPr>
        <p:blipFill>
          <a:blip r:embed="rId10"/>
          <a:stretch>
            <a:fillRect/>
          </a:stretch>
        </p:blipFill>
        <p:spPr>
          <a:xfrm>
            <a:off x="12834259" y="7526741"/>
            <a:ext cx="1687284" cy="6096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3388757" y="343138"/>
            <a:ext cx="1611154" cy="233124"/>
          </a:xfrm>
          <a:prstGeom prst="roundRect">
            <a:avLst>
              <a:gd name="adj" fmla="val 6391"/>
            </a:avLst>
          </a:prstGeom>
          <a:solidFill>
            <a:srgbClr val="FFDECC"/>
          </a:solidFill>
          <a:ln/>
        </p:spPr>
      </p:sp>
      <p:sp>
        <p:nvSpPr>
          <p:cNvPr id="3" name="Text 1"/>
          <p:cNvSpPr/>
          <p:nvPr/>
        </p:nvSpPr>
        <p:spPr>
          <a:xfrm>
            <a:off x="3463171" y="380286"/>
            <a:ext cx="1462326" cy="158829"/>
          </a:xfrm>
          <a:prstGeom prst="rect">
            <a:avLst/>
          </a:prstGeom>
          <a:noFill/>
          <a:ln/>
        </p:spPr>
        <p:txBody>
          <a:bodyPr wrap="none" lIns="0" tIns="0" rIns="0" bIns="0" rtlCol="0" anchor="t"/>
          <a:lstStyle/>
          <a:p>
            <a:pPr marL="0" indent="0" algn="l">
              <a:lnSpc>
                <a:spcPts val="1250"/>
              </a:lnSpc>
              <a:buNone/>
            </a:pPr>
            <a:r>
              <a:rPr lang="en-US" sz="750" dirty="0">
                <a:solidFill>
                  <a:srgbClr val="383838"/>
                </a:solidFill>
                <a:latin typeface="DM Sans" pitchFamily="34" charset="0"/>
                <a:ea typeface="DM Sans" pitchFamily="34" charset="-122"/>
                <a:cs typeface="DM Sans" pitchFamily="34" charset="-120"/>
              </a:rPr>
              <a:t>EXPLAINABLE AI ARCHITECTURE</a:t>
            </a:r>
            <a:endParaRPr lang="en-US" sz="750" dirty="0"/>
          </a:p>
        </p:txBody>
      </p:sp>
      <p:sp>
        <p:nvSpPr>
          <p:cNvPr id="4" name="Text 2"/>
          <p:cNvSpPr/>
          <p:nvPr/>
        </p:nvSpPr>
        <p:spPr>
          <a:xfrm>
            <a:off x="3388757" y="625912"/>
            <a:ext cx="5725954" cy="407313"/>
          </a:xfrm>
          <a:prstGeom prst="rect">
            <a:avLst/>
          </a:prstGeom>
          <a:noFill/>
          <a:ln/>
        </p:spPr>
        <p:txBody>
          <a:bodyPr wrap="none" lIns="0" tIns="0" rIns="0" bIns="0" rtlCol="0" anchor="t"/>
          <a:lstStyle/>
          <a:p>
            <a:pPr marL="0" indent="0" algn="l">
              <a:lnSpc>
                <a:spcPts val="3200"/>
              </a:lnSpc>
              <a:buNone/>
            </a:pPr>
            <a:r>
              <a:rPr lang="en-US" sz="2550" dirty="0">
                <a:solidFill>
                  <a:srgbClr val="020202"/>
                </a:solidFill>
                <a:latin typeface="PT Serif" pitchFamily="34" charset="0"/>
                <a:ea typeface="PT Serif" pitchFamily="34" charset="-122"/>
                <a:cs typeface="PT Serif" pitchFamily="34" charset="-120"/>
              </a:rPr>
              <a:t>Enhanced Transparency in AI Decisions</a:t>
            </a:r>
            <a:endParaRPr lang="en-US" sz="2550" dirty="0"/>
          </a:p>
        </p:txBody>
      </p:sp>
      <p:sp>
        <p:nvSpPr>
          <p:cNvPr id="5" name="Text 3"/>
          <p:cNvSpPr/>
          <p:nvPr/>
        </p:nvSpPr>
        <p:spPr>
          <a:xfrm>
            <a:off x="3388757" y="1289863"/>
            <a:ext cx="2959418" cy="488633"/>
          </a:xfrm>
          <a:prstGeom prst="rect">
            <a:avLst/>
          </a:prstGeom>
          <a:noFill/>
          <a:ln/>
        </p:spPr>
        <p:txBody>
          <a:bodyPr wrap="square" lIns="0" tIns="0" rIns="0" bIns="0" rtlCol="0" anchor="t"/>
          <a:lstStyle/>
          <a:p>
            <a:pPr marL="0" indent="0" algn="l">
              <a:lnSpc>
                <a:spcPts val="1900"/>
              </a:lnSpc>
              <a:buNone/>
            </a:pPr>
            <a:r>
              <a:rPr lang="en-US" sz="1600" dirty="0">
                <a:solidFill>
                  <a:srgbClr val="020202"/>
                </a:solidFill>
                <a:latin typeface="PT Serif" pitchFamily="34" charset="0"/>
                <a:ea typeface="PT Serif" pitchFamily="34" charset="-122"/>
                <a:cs typeface="PT Serif" pitchFamily="34" charset="-120"/>
              </a:rPr>
              <a:t>Demystifying AI through Attention Mapping</a:t>
            </a:r>
            <a:endParaRPr lang="en-US" sz="1600" dirty="0"/>
          </a:p>
        </p:txBody>
      </p:sp>
      <p:sp>
        <p:nvSpPr>
          <p:cNvPr id="6" name="Text 4"/>
          <p:cNvSpPr/>
          <p:nvPr/>
        </p:nvSpPr>
        <p:spPr>
          <a:xfrm>
            <a:off x="3388757" y="1956197"/>
            <a:ext cx="2959418" cy="1390174"/>
          </a:xfrm>
          <a:prstGeom prst="rect">
            <a:avLst/>
          </a:prstGeom>
          <a:noFill/>
          <a:ln/>
        </p:spPr>
        <p:txBody>
          <a:bodyPr wrap="square" lIns="0" tIns="0" rIns="0" bIns="0" rtlCol="0" anchor="t"/>
          <a:lstStyle/>
          <a:p>
            <a:pPr marL="0" indent="0" algn="l">
              <a:lnSpc>
                <a:spcPts val="1550"/>
              </a:lnSpc>
              <a:buNone/>
            </a:pPr>
            <a:r>
              <a:rPr lang="en-US" sz="1400" dirty="0">
                <a:solidFill>
                  <a:srgbClr val="383838"/>
                </a:solidFill>
                <a:latin typeface="DM Sans" pitchFamily="34" charset="0"/>
                <a:ea typeface="DM Sans" pitchFamily="34" charset="-122"/>
                <a:cs typeface="DM Sans" pitchFamily="34" charset="-120"/>
              </a:rPr>
              <a:t>Our methodology provides granular insight into model predictions by illustrating the specific sensor inputs and temporal correlations that influence each output. This transforms traditionally opaque AI decision-making processes into transparent, verifiable logic, enabling comprehensive analysis.</a:t>
            </a:r>
            <a:endParaRPr lang="en-US" sz="1400" dirty="0"/>
          </a:p>
        </p:txBody>
      </p:sp>
      <p:sp>
        <p:nvSpPr>
          <p:cNvPr id="7" name="Text 5"/>
          <p:cNvSpPr/>
          <p:nvPr/>
        </p:nvSpPr>
        <p:spPr>
          <a:xfrm>
            <a:off x="3388757" y="3891770"/>
            <a:ext cx="2959418" cy="1390174"/>
          </a:xfrm>
          <a:prstGeom prst="rect">
            <a:avLst/>
          </a:prstGeom>
          <a:noFill/>
          <a:ln/>
        </p:spPr>
        <p:txBody>
          <a:bodyPr wrap="square" lIns="0" tIns="0" rIns="0" bIns="0" rtlCol="0" anchor="t"/>
          <a:lstStyle/>
          <a:p>
            <a:pPr marL="0" indent="0" algn="l">
              <a:lnSpc>
                <a:spcPts val="1550"/>
              </a:lnSpc>
              <a:buNone/>
            </a:pPr>
            <a:r>
              <a:rPr lang="en-US" sz="1400" dirty="0">
                <a:solidFill>
                  <a:srgbClr val="383838"/>
                </a:solidFill>
                <a:latin typeface="DM Sans" pitchFamily="34" charset="0"/>
                <a:ea typeface="DM Sans" pitchFamily="34" charset="-122"/>
                <a:cs typeface="DM Sans" pitchFamily="34" charset="-120"/>
              </a:rPr>
              <a:t>Engineering teams can now validate AI system behaviors with unprecedented clarity. The system highlights precise sensor readings that trigger alerts and elucidates the rationale behind maintenance recommendations, fostering complete transparency and operational confidence.</a:t>
            </a:r>
            <a:endParaRPr lang="en-US" sz="1400" dirty="0"/>
          </a:p>
        </p:txBody>
      </p:sp>
      <p:pic>
        <p:nvPicPr>
          <p:cNvPr id="8" name="Image 0" descr="preencoded.png"/>
          <p:cNvPicPr>
            <a:picLocks noChangeAspect="1"/>
          </p:cNvPicPr>
          <p:nvPr/>
        </p:nvPicPr>
        <p:blipFill>
          <a:blip r:embed="rId3"/>
          <a:stretch>
            <a:fillRect/>
          </a:stretch>
        </p:blipFill>
        <p:spPr>
          <a:xfrm>
            <a:off x="6658689" y="1359098"/>
            <a:ext cx="4590574" cy="4590574"/>
          </a:xfrm>
          <a:prstGeom prst="rect">
            <a:avLst/>
          </a:prstGeom>
        </p:spPr>
      </p:pic>
      <p:sp>
        <p:nvSpPr>
          <p:cNvPr id="9" name="Text 6"/>
          <p:cNvSpPr/>
          <p:nvPr/>
        </p:nvSpPr>
        <p:spPr>
          <a:xfrm>
            <a:off x="3388757" y="6228993"/>
            <a:ext cx="124063" cy="155138"/>
          </a:xfrm>
          <a:prstGeom prst="rect">
            <a:avLst/>
          </a:prstGeom>
          <a:noFill/>
          <a:ln/>
        </p:spPr>
        <p:txBody>
          <a:bodyPr wrap="none" lIns="0" tIns="0" rIns="0" bIns="0" rtlCol="0" anchor="t"/>
          <a:lstStyle/>
          <a:p>
            <a:pPr marL="0" indent="0" algn="l">
              <a:lnSpc>
                <a:spcPts val="1550"/>
              </a:lnSpc>
              <a:buNone/>
            </a:pPr>
            <a:r>
              <a:rPr lang="en-US" sz="950" dirty="0">
                <a:solidFill>
                  <a:srgbClr val="383838"/>
                </a:solidFill>
                <a:latin typeface="PT Serif Light" pitchFamily="34" charset="0"/>
                <a:ea typeface="PT Serif Light" pitchFamily="34" charset="-122"/>
                <a:cs typeface="PT Serif Light" pitchFamily="34" charset="-120"/>
              </a:rPr>
              <a:t>01</a:t>
            </a:r>
            <a:endParaRPr lang="en-US" sz="950" dirty="0"/>
          </a:p>
        </p:txBody>
      </p:sp>
      <p:sp>
        <p:nvSpPr>
          <p:cNvPr id="10" name="Shape 7"/>
          <p:cNvSpPr/>
          <p:nvPr/>
        </p:nvSpPr>
        <p:spPr>
          <a:xfrm>
            <a:off x="3388757" y="6424613"/>
            <a:ext cx="2534841" cy="15240"/>
          </a:xfrm>
          <a:prstGeom prst="rect">
            <a:avLst/>
          </a:prstGeom>
          <a:solidFill>
            <a:srgbClr val="E04F00"/>
          </a:solidFill>
          <a:ln/>
        </p:spPr>
      </p:sp>
      <p:sp>
        <p:nvSpPr>
          <p:cNvPr id="11" name="Text 8"/>
          <p:cNvSpPr/>
          <p:nvPr/>
        </p:nvSpPr>
        <p:spPr>
          <a:xfrm>
            <a:off x="3388757" y="6517124"/>
            <a:ext cx="1629489" cy="203716"/>
          </a:xfrm>
          <a:prstGeom prst="rect">
            <a:avLst/>
          </a:prstGeom>
          <a:noFill/>
          <a:ln/>
        </p:spPr>
        <p:txBody>
          <a:bodyPr wrap="none" lIns="0" tIns="0" rIns="0" bIns="0" rtlCol="0" anchor="t"/>
          <a:lstStyle/>
          <a:p>
            <a:pPr marL="0" indent="0" algn="l">
              <a:lnSpc>
                <a:spcPts val="1600"/>
              </a:lnSpc>
              <a:buNone/>
            </a:pPr>
            <a:r>
              <a:rPr lang="en-US" sz="1400" dirty="0">
                <a:solidFill>
                  <a:srgbClr val="383838"/>
                </a:solidFill>
                <a:latin typeface="PT Serif" pitchFamily="34" charset="0"/>
                <a:ea typeface="PT Serif" pitchFamily="34" charset="-122"/>
                <a:cs typeface="PT Serif" pitchFamily="34" charset="-120"/>
              </a:rPr>
              <a:t>Sensor Data Ingestion</a:t>
            </a:r>
            <a:endParaRPr lang="en-US" sz="1400" dirty="0"/>
          </a:p>
        </p:txBody>
      </p:sp>
      <p:sp>
        <p:nvSpPr>
          <p:cNvPr id="12" name="Text 9"/>
          <p:cNvSpPr/>
          <p:nvPr/>
        </p:nvSpPr>
        <p:spPr>
          <a:xfrm>
            <a:off x="3388757" y="6795254"/>
            <a:ext cx="2534841" cy="595789"/>
          </a:xfrm>
          <a:prstGeom prst="rect">
            <a:avLst/>
          </a:prstGeom>
          <a:noFill/>
          <a:ln/>
        </p:spPr>
        <p:txBody>
          <a:bodyPr wrap="square" lIns="0" tIns="0" rIns="0" bIns="0" rtlCol="0" anchor="t"/>
          <a:lstStyle/>
          <a:p>
            <a:pPr marL="0" indent="0" algn="l">
              <a:lnSpc>
                <a:spcPts val="1550"/>
              </a:lnSpc>
              <a:buNone/>
            </a:pPr>
            <a:r>
              <a:rPr lang="en-US" sz="1000" dirty="0">
                <a:solidFill>
                  <a:srgbClr val="383838"/>
                </a:solidFill>
                <a:latin typeface="DM Sans" pitchFamily="34" charset="0"/>
                <a:ea typeface="DM Sans" pitchFamily="34" charset="-122"/>
                <a:cs typeface="DM Sans" pitchFamily="34" charset="-120"/>
              </a:rPr>
              <a:t>Integration of multi-dimensional time series data from critical equipment sensors ensures comprehensive input for analysis.</a:t>
            </a:r>
            <a:endParaRPr lang="en-US" sz="1000" dirty="0"/>
          </a:p>
        </p:txBody>
      </p:sp>
      <p:sp>
        <p:nvSpPr>
          <p:cNvPr id="13" name="Text 10"/>
          <p:cNvSpPr/>
          <p:nvPr/>
        </p:nvSpPr>
        <p:spPr>
          <a:xfrm>
            <a:off x="6047661" y="6228993"/>
            <a:ext cx="124063" cy="155138"/>
          </a:xfrm>
          <a:prstGeom prst="rect">
            <a:avLst/>
          </a:prstGeom>
          <a:noFill/>
          <a:ln/>
        </p:spPr>
        <p:txBody>
          <a:bodyPr wrap="none" lIns="0" tIns="0" rIns="0" bIns="0" rtlCol="0" anchor="t"/>
          <a:lstStyle/>
          <a:p>
            <a:pPr marL="0" indent="0" algn="l">
              <a:lnSpc>
                <a:spcPts val="1550"/>
              </a:lnSpc>
              <a:buNone/>
            </a:pPr>
            <a:r>
              <a:rPr lang="en-US" sz="950" dirty="0">
                <a:solidFill>
                  <a:srgbClr val="383838"/>
                </a:solidFill>
                <a:latin typeface="PT Serif Light" pitchFamily="34" charset="0"/>
                <a:ea typeface="PT Serif Light" pitchFamily="34" charset="-122"/>
                <a:cs typeface="PT Serif Light" pitchFamily="34" charset="-120"/>
              </a:rPr>
              <a:t>02</a:t>
            </a:r>
            <a:endParaRPr lang="en-US" sz="950" dirty="0"/>
          </a:p>
        </p:txBody>
      </p:sp>
      <p:sp>
        <p:nvSpPr>
          <p:cNvPr id="14" name="Shape 11"/>
          <p:cNvSpPr/>
          <p:nvPr/>
        </p:nvSpPr>
        <p:spPr>
          <a:xfrm>
            <a:off x="6047661" y="6424613"/>
            <a:ext cx="2534960" cy="15240"/>
          </a:xfrm>
          <a:prstGeom prst="rect">
            <a:avLst/>
          </a:prstGeom>
          <a:solidFill>
            <a:srgbClr val="E04F00"/>
          </a:solidFill>
          <a:ln/>
        </p:spPr>
      </p:sp>
      <p:sp>
        <p:nvSpPr>
          <p:cNvPr id="15" name="Text 12"/>
          <p:cNvSpPr/>
          <p:nvPr/>
        </p:nvSpPr>
        <p:spPr>
          <a:xfrm>
            <a:off x="6047661" y="6517124"/>
            <a:ext cx="2534960" cy="407432"/>
          </a:xfrm>
          <a:prstGeom prst="rect">
            <a:avLst/>
          </a:prstGeom>
          <a:noFill/>
          <a:ln/>
        </p:spPr>
        <p:txBody>
          <a:bodyPr wrap="square" lIns="0" tIns="0" rIns="0" bIns="0" rtlCol="0" anchor="t"/>
          <a:lstStyle/>
          <a:p>
            <a:pPr marL="0" indent="0" algn="l">
              <a:lnSpc>
                <a:spcPts val="1600"/>
              </a:lnSpc>
              <a:buNone/>
            </a:pPr>
            <a:r>
              <a:rPr lang="en-US" sz="1400" dirty="0">
                <a:solidFill>
                  <a:srgbClr val="383838"/>
                </a:solidFill>
                <a:latin typeface="PT Serif" pitchFamily="34" charset="0"/>
                <a:ea typeface="PT Serif" pitchFamily="34" charset="-122"/>
                <a:cs typeface="PT Serif" pitchFamily="34" charset="-120"/>
              </a:rPr>
              <a:t>Attention Mechanism Implementation</a:t>
            </a:r>
            <a:endParaRPr lang="en-US" sz="1400" dirty="0"/>
          </a:p>
        </p:txBody>
      </p:sp>
      <p:sp>
        <p:nvSpPr>
          <p:cNvPr id="16" name="Text 13"/>
          <p:cNvSpPr/>
          <p:nvPr/>
        </p:nvSpPr>
        <p:spPr>
          <a:xfrm>
            <a:off x="6047661" y="6998970"/>
            <a:ext cx="2534960" cy="794385"/>
          </a:xfrm>
          <a:prstGeom prst="rect">
            <a:avLst/>
          </a:prstGeom>
          <a:noFill/>
          <a:ln/>
        </p:spPr>
        <p:txBody>
          <a:bodyPr wrap="square" lIns="0" tIns="0" rIns="0" bIns="0" rtlCol="0" anchor="t"/>
          <a:lstStyle/>
          <a:p>
            <a:pPr marL="0" indent="0" algn="l">
              <a:lnSpc>
                <a:spcPts val="1550"/>
              </a:lnSpc>
              <a:buNone/>
            </a:pPr>
            <a:r>
              <a:rPr lang="en-US" sz="1000" dirty="0">
                <a:solidFill>
                  <a:srgbClr val="383838"/>
                </a:solidFill>
                <a:latin typeface="DM Sans" pitchFamily="34" charset="0"/>
                <a:ea typeface="DM Sans" pitchFamily="34" charset="-122"/>
                <a:cs typeface="DM Sans" pitchFamily="34" charset="-120"/>
              </a:rPr>
              <a:t>Our AI architecture identifies and prioritizes critical features and patterns within the data stream, highlighting their influence on predictions.</a:t>
            </a:r>
            <a:endParaRPr lang="en-US" sz="1000" dirty="0"/>
          </a:p>
        </p:txBody>
      </p:sp>
      <p:sp>
        <p:nvSpPr>
          <p:cNvPr id="17" name="Text 14"/>
          <p:cNvSpPr/>
          <p:nvPr/>
        </p:nvSpPr>
        <p:spPr>
          <a:xfrm>
            <a:off x="8706683" y="6228993"/>
            <a:ext cx="124063" cy="155138"/>
          </a:xfrm>
          <a:prstGeom prst="rect">
            <a:avLst/>
          </a:prstGeom>
          <a:noFill/>
          <a:ln/>
        </p:spPr>
        <p:txBody>
          <a:bodyPr wrap="none" lIns="0" tIns="0" rIns="0" bIns="0" rtlCol="0" anchor="t"/>
          <a:lstStyle/>
          <a:p>
            <a:pPr marL="0" indent="0" algn="l">
              <a:lnSpc>
                <a:spcPts val="1550"/>
              </a:lnSpc>
              <a:buNone/>
            </a:pPr>
            <a:r>
              <a:rPr lang="en-US" sz="950" dirty="0">
                <a:solidFill>
                  <a:srgbClr val="383838"/>
                </a:solidFill>
                <a:latin typeface="PT Serif Light" pitchFamily="34" charset="0"/>
                <a:ea typeface="PT Serif Light" pitchFamily="34" charset="-122"/>
                <a:cs typeface="PT Serif Light" pitchFamily="34" charset="-120"/>
              </a:rPr>
              <a:t>03</a:t>
            </a:r>
            <a:endParaRPr lang="en-US" sz="950" dirty="0"/>
          </a:p>
        </p:txBody>
      </p:sp>
      <p:sp>
        <p:nvSpPr>
          <p:cNvPr id="18" name="Shape 15"/>
          <p:cNvSpPr/>
          <p:nvPr/>
        </p:nvSpPr>
        <p:spPr>
          <a:xfrm>
            <a:off x="8706683" y="6424613"/>
            <a:ext cx="2534841" cy="15240"/>
          </a:xfrm>
          <a:prstGeom prst="rect">
            <a:avLst/>
          </a:prstGeom>
          <a:solidFill>
            <a:srgbClr val="E04F00"/>
          </a:solidFill>
          <a:ln/>
        </p:spPr>
      </p:sp>
      <p:sp>
        <p:nvSpPr>
          <p:cNvPr id="19" name="Text 16"/>
          <p:cNvSpPr/>
          <p:nvPr/>
        </p:nvSpPr>
        <p:spPr>
          <a:xfrm>
            <a:off x="8706683" y="6517124"/>
            <a:ext cx="2470071" cy="203716"/>
          </a:xfrm>
          <a:prstGeom prst="rect">
            <a:avLst/>
          </a:prstGeom>
          <a:noFill/>
          <a:ln/>
        </p:spPr>
        <p:txBody>
          <a:bodyPr wrap="none" lIns="0" tIns="0" rIns="0" bIns="0" rtlCol="0" anchor="t"/>
          <a:lstStyle/>
          <a:p>
            <a:pPr marL="0" indent="0" algn="l">
              <a:lnSpc>
                <a:spcPts val="1600"/>
              </a:lnSpc>
              <a:buNone/>
            </a:pPr>
            <a:r>
              <a:rPr lang="en-US" sz="1400" dirty="0">
                <a:solidFill>
                  <a:srgbClr val="383838"/>
                </a:solidFill>
                <a:latin typeface="PT Serif" pitchFamily="34" charset="0"/>
                <a:ea typeface="PT Serif" pitchFamily="34" charset="-122"/>
                <a:cs typeface="PT Serif" pitchFamily="34" charset="-120"/>
              </a:rPr>
              <a:t>Validation and Operationalization</a:t>
            </a:r>
            <a:endParaRPr lang="en-US" sz="1400" dirty="0"/>
          </a:p>
        </p:txBody>
      </p:sp>
      <p:sp>
        <p:nvSpPr>
          <p:cNvPr id="20" name="Text 17"/>
          <p:cNvSpPr/>
          <p:nvPr/>
        </p:nvSpPr>
        <p:spPr>
          <a:xfrm>
            <a:off x="8706683" y="6795254"/>
            <a:ext cx="2534841" cy="794385"/>
          </a:xfrm>
          <a:prstGeom prst="rect">
            <a:avLst/>
          </a:prstGeom>
          <a:noFill/>
          <a:ln/>
        </p:spPr>
        <p:txBody>
          <a:bodyPr wrap="square" lIns="0" tIns="0" rIns="0" bIns="0" rtlCol="0" anchor="t"/>
          <a:lstStyle/>
          <a:p>
            <a:pPr marL="0" indent="0" algn="l">
              <a:lnSpc>
                <a:spcPts val="1550"/>
              </a:lnSpc>
              <a:buNone/>
            </a:pPr>
            <a:r>
              <a:rPr lang="en-US" sz="1000" dirty="0">
                <a:solidFill>
                  <a:srgbClr val="383838"/>
                </a:solidFill>
                <a:latin typeface="DM Sans" pitchFamily="34" charset="0"/>
                <a:ea typeface="DM Sans" pitchFamily="34" charset="-122"/>
                <a:cs typeface="DM Sans" pitchFamily="34" charset="-120"/>
              </a:rPr>
              <a:t>Engineers can review and confirm the underlying logic of AI-generated insights, enabling informed decision-making and optimal system control prior to action.</a:t>
            </a:r>
            <a:endParaRPr lang="en-US" sz="1000" dirty="0"/>
          </a:p>
        </p:txBody>
      </p:sp>
      <p:pic>
        <p:nvPicPr>
          <p:cNvPr id="21" name="Picture 20" descr="A white background with black and white clouds&#10;&#10;AI-generated content may be incorrect.">
            <a:extLst>
              <a:ext uri="{FF2B5EF4-FFF2-40B4-BE49-F238E27FC236}">
                <a16:creationId xmlns:a16="http://schemas.microsoft.com/office/drawing/2014/main" id="{BC1BC590-B0C0-9356-A5A9-58B331606505}"/>
              </a:ext>
            </a:extLst>
          </p:cNvPr>
          <p:cNvPicPr>
            <a:picLocks noChangeAspect="1"/>
          </p:cNvPicPr>
          <p:nvPr/>
        </p:nvPicPr>
        <p:blipFill>
          <a:blip r:embed="rId4"/>
          <a:stretch>
            <a:fillRect/>
          </a:stretch>
        </p:blipFill>
        <p:spPr>
          <a:xfrm>
            <a:off x="12834259" y="7526741"/>
            <a:ext cx="1687284" cy="6096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10383"/>
          </a:xfrm>
          <a:prstGeom prst="rect">
            <a:avLst/>
          </a:prstGeom>
        </p:spPr>
      </p:pic>
      <p:sp>
        <p:nvSpPr>
          <p:cNvPr id="3" name="Shape 0"/>
          <p:cNvSpPr/>
          <p:nvPr/>
        </p:nvSpPr>
        <p:spPr>
          <a:xfrm>
            <a:off x="1975961" y="2714506"/>
            <a:ext cx="1097518" cy="317183"/>
          </a:xfrm>
          <a:prstGeom prst="roundRect">
            <a:avLst>
              <a:gd name="adj" fmla="val 6387"/>
            </a:avLst>
          </a:prstGeom>
          <a:solidFill>
            <a:srgbClr val="FFDECC"/>
          </a:solidFill>
          <a:ln/>
        </p:spPr>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77164" y="2805589"/>
            <a:ext cx="135017" cy="135017"/>
          </a:xfrm>
          <a:prstGeom prst="rect">
            <a:avLst/>
          </a:prstGeom>
        </p:spPr>
      </p:pic>
      <p:sp>
        <p:nvSpPr>
          <p:cNvPr id="5" name="Text 1"/>
          <p:cNvSpPr/>
          <p:nvPr/>
        </p:nvSpPr>
        <p:spPr>
          <a:xfrm>
            <a:off x="2279690" y="2765108"/>
            <a:ext cx="692587" cy="215979"/>
          </a:xfrm>
          <a:prstGeom prst="rect">
            <a:avLst/>
          </a:prstGeom>
          <a:noFill/>
          <a:ln/>
        </p:spPr>
        <p:txBody>
          <a:bodyPr wrap="none" lIns="0" tIns="0" rIns="0" bIns="0" rtlCol="0" anchor="t"/>
          <a:lstStyle/>
          <a:p>
            <a:pPr marL="0" indent="0" algn="l">
              <a:lnSpc>
                <a:spcPts val="1700"/>
              </a:lnSpc>
              <a:buNone/>
            </a:pPr>
            <a:r>
              <a:rPr lang="en-US" sz="1050" dirty="0">
                <a:solidFill>
                  <a:srgbClr val="383838"/>
                </a:solidFill>
                <a:latin typeface="DM Sans" pitchFamily="34" charset="0"/>
                <a:ea typeface="DM Sans" pitchFamily="34" charset="-122"/>
                <a:cs typeface="DM Sans" pitchFamily="34" charset="-120"/>
              </a:rPr>
              <a:t>LIVE DEMO</a:t>
            </a:r>
            <a:endParaRPr lang="en-US" sz="1050" dirty="0"/>
          </a:p>
        </p:txBody>
      </p:sp>
      <p:sp>
        <p:nvSpPr>
          <p:cNvPr id="6" name="Text 2"/>
          <p:cNvSpPr/>
          <p:nvPr/>
        </p:nvSpPr>
        <p:spPr>
          <a:xfrm>
            <a:off x="1975961" y="3099197"/>
            <a:ext cx="10678478" cy="1107758"/>
          </a:xfrm>
          <a:prstGeom prst="rect">
            <a:avLst/>
          </a:prstGeom>
          <a:noFill/>
          <a:ln/>
        </p:spPr>
        <p:txBody>
          <a:bodyPr wrap="square" lIns="0" tIns="0" rIns="0" bIns="0" rtlCol="0" anchor="t"/>
          <a:lstStyle/>
          <a:p>
            <a:pPr marL="0" indent="0" algn="l">
              <a:lnSpc>
                <a:spcPts val="4350"/>
              </a:lnSpc>
              <a:buNone/>
            </a:pPr>
            <a:r>
              <a:rPr lang="en-US" sz="3450" dirty="0">
                <a:solidFill>
                  <a:srgbClr val="020202"/>
                </a:solidFill>
                <a:latin typeface="PT Serif" pitchFamily="34" charset="0"/>
                <a:ea typeface="PT Serif" pitchFamily="34" charset="-122"/>
                <a:cs typeface="PT Serif" pitchFamily="34" charset="-120"/>
              </a:rPr>
              <a:t>Enhanced Operational Visibility: Real-time System Performance</a:t>
            </a:r>
            <a:endParaRPr lang="en-US" sz="3450" dirty="0"/>
          </a:p>
        </p:txBody>
      </p:sp>
      <p:sp>
        <p:nvSpPr>
          <p:cNvPr id="7" name="Shape 3"/>
          <p:cNvSpPr/>
          <p:nvPr/>
        </p:nvSpPr>
        <p:spPr>
          <a:xfrm>
            <a:off x="1975961" y="4460200"/>
            <a:ext cx="3446859" cy="3165158"/>
          </a:xfrm>
          <a:prstGeom prst="roundRect">
            <a:avLst>
              <a:gd name="adj" fmla="val 800"/>
            </a:avLst>
          </a:prstGeom>
          <a:solidFill>
            <a:srgbClr val="FFFFFF"/>
          </a:solidFill>
          <a:ln w="22860">
            <a:solidFill>
              <a:srgbClr val="D8D4D4"/>
            </a:solidFill>
            <a:prstDash val="solid"/>
          </a:ln>
        </p:spPr>
      </p:sp>
      <p:sp>
        <p:nvSpPr>
          <p:cNvPr id="8" name="Shape 4"/>
          <p:cNvSpPr/>
          <p:nvPr/>
        </p:nvSpPr>
        <p:spPr>
          <a:xfrm>
            <a:off x="1998821" y="4483060"/>
            <a:ext cx="3401139" cy="506492"/>
          </a:xfrm>
          <a:prstGeom prst="rect">
            <a:avLst/>
          </a:prstGeom>
          <a:solidFill>
            <a:srgbClr val="F2EEEE"/>
          </a:solidFill>
          <a:ln/>
        </p:spPr>
      </p:sp>
      <p:pic>
        <p:nvPicPr>
          <p:cNvPr id="9"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72708" y="4609624"/>
            <a:ext cx="253246" cy="253246"/>
          </a:xfrm>
          <a:prstGeom prst="rect">
            <a:avLst/>
          </a:prstGeom>
        </p:spPr>
      </p:pic>
      <p:sp>
        <p:nvSpPr>
          <p:cNvPr id="10" name="Text 5"/>
          <p:cNvSpPr/>
          <p:nvPr/>
        </p:nvSpPr>
        <p:spPr>
          <a:xfrm>
            <a:off x="2167652" y="5158383"/>
            <a:ext cx="3063478" cy="553879"/>
          </a:xfrm>
          <a:prstGeom prst="rect">
            <a:avLst/>
          </a:prstGeom>
          <a:noFill/>
          <a:ln/>
        </p:spPr>
        <p:txBody>
          <a:bodyPr wrap="square" lIns="0" tIns="0" rIns="0" bIns="0" rtlCol="0" anchor="t"/>
          <a:lstStyle/>
          <a:p>
            <a:pPr marL="0" indent="0" algn="l">
              <a:lnSpc>
                <a:spcPts val="2150"/>
              </a:lnSpc>
              <a:buNone/>
            </a:pPr>
            <a:r>
              <a:rPr lang="en-US" dirty="0">
                <a:solidFill>
                  <a:srgbClr val="383838"/>
                </a:solidFill>
                <a:latin typeface="PT Serif" pitchFamily="34" charset="0"/>
                <a:ea typeface="PT Serif" pitchFamily="34" charset="-122"/>
                <a:cs typeface="PT Serif" pitchFamily="34" charset="-120"/>
              </a:rPr>
              <a:t>Predictive Remaining Useful Life (RUL) Monitoring</a:t>
            </a:r>
            <a:endParaRPr lang="en-US" dirty="0"/>
          </a:p>
        </p:txBody>
      </p:sp>
      <p:sp>
        <p:nvSpPr>
          <p:cNvPr id="11" name="Text 6"/>
          <p:cNvSpPr/>
          <p:nvPr/>
        </p:nvSpPr>
        <p:spPr>
          <a:xfrm>
            <a:off x="2167652" y="5813465"/>
            <a:ext cx="3063478" cy="1350169"/>
          </a:xfrm>
          <a:prstGeom prst="rect">
            <a:avLst/>
          </a:prstGeom>
          <a:noFill/>
          <a:ln/>
        </p:spPr>
        <p:txBody>
          <a:bodyPr wrap="square" lIns="0" tIns="0" rIns="0" bIns="0" rtlCol="0" anchor="t"/>
          <a:lstStyle/>
          <a:p>
            <a:pPr marL="0" indent="0" algn="l">
              <a:lnSpc>
                <a:spcPts val="2100"/>
              </a:lnSpc>
              <a:buNone/>
            </a:pPr>
            <a:r>
              <a:rPr lang="en-US" sz="1400" dirty="0">
                <a:solidFill>
                  <a:srgbClr val="383838"/>
                </a:solidFill>
                <a:latin typeface="DM Sans" pitchFamily="34" charset="0"/>
                <a:ea typeface="DM Sans" pitchFamily="34" charset="-122"/>
                <a:cs typeface="DM Sans" pitchFamily="34" charset="-120"/>
              </a:rPr>
              <a:t>Our advanced RUL display provides equipment lifespan predictions with millisecond precision, streamlining data analysis and offering immediate, actionable insights.</a:t>
            </a:r>
            <a:endParaRPr lang="en-US" sz="1400" dirty="0"/>
          </a:p>
        </p:txBody>
      </p:sp>
      <p:sp>
        <p:nvSpPr>
          <p:cNvPr id="12" name="Shape 7"/>
          <p:cNvSpPr/>
          <p:nvPr/>
        </p:nvSpPr>
        <p:spPr>
          <a:xfrm>
            <a:off x="5591651" y="4460200"/>
            <a:ext cx="3446978" cy="3165158"/>
          </a:xfrm>
          <a:prstGeom prst="roundRect">
            <a:avLst>
              <a:gd name="adj" fmla="val 800"/>
            </a:avLst>
          </a:prstGeom>
          <a:solidFill>
            <a:srgbClr val="FFFFFF"/>
          </a:solidFill>
          <a:ln w="22860">
            <a:solidFill>
              <a:srgbClr val="D8D4D4"/>
            </a:solidFill>
            <a:prstDash val="solid"/>
          </a:ln>
        </p:spPr>
      </p:sp>
      <p:sp>
        <p:nvSpPr>
          <p:cNvPr id="13" name="Shape 8"/>
          <p:cNvSpPr/>
          <p:nvPr/>
        </p:nvSpPr>
        <p:spPr>
          <a:xfrm>
            <a:off x="5614511" y="4483060"/>
            <a:ext cx="3401258" cy="506492"/>
          </a:xfrm>
          <a:prstGeom prst="rect">
            <a:avLst/>
          </a:prstGeom>
          <a:solidFill>
            <a:srgbClr val="F2EEEE"/>
          </a:solidFill>
          <a:ln/>
        </p:spPr>
      </p:sp>
      <p:pic>
        <p:nvPicPr>
          <p:cNvPr id="14"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88518" y="4609624"/>
            <a:ext cx="253246" cy="253246"/>
          </a:xfrm>
          <a:prstGeom prst="rect">
            <a:avLst/>
          </a:prstGeom>
        </p:spPr>
      </p:pic>
      <p:sp>
        <p:nvSpPr>
          <p:cNvPr id="15" name="Text 9"/>
          <p:cNvSpPr/>
          <p:nvPr/>
        </p:nvSpPr>
        <p:spPr>
          <a:xfrm>
            <a:off x="5783342" y="5158383"/>
            <a:ext cx="3063597" cy="553879"/>
          </a:xfrm>
          <a:prstGeom prst="rect">
            <a:avLst/>
          </a:prstGeom>
          <a:noFill/>
          <a:ln/>
        </p:spPr>
        <p:txBody>
          <a:bodyPr wrap="square" lIns="0" tIns="0" rIns="0" bIns="0" rtlCol="0" anchor="t"/>
          <a:lstStyle/>
          <a:p>
            <a:pPr marL="0" indent="0" algn="l">
              <a:lnSpc>
                <a:spcPts val="2150"/>
              </a:lnSpc>
              <a:buNone/>
            </a:pPr>
            <a:r>
              <a:rPr lang="en-US" dirty="0">
                <a:solidFill>
                  <a:srgbClr val="383838"/>
                </a:solidFill>
                <a:latin typeface="PT Serif" pitchFamily="34" charset="0"/>
                <a:ea typeface="PT Serif" pitchFamily="34" charset="-122"/>
                <a:cs typeface="PT Serif" pitchFamily="34" charset="-120"/>
              </a:rPr>
              <a:t>Optimized User Interface for Operational Clarity</a:t>
            </a:r>
            <a:endParaRPr lang="en-US" dirty="0"/>
          </a:p>
        </p:txBody>
      </p:sp>
      <p:sp>
        <p:nvSpPr>
          <p:cNvPr id="16" name="Text 10"/>
          <p:cNvSpPr/>
          <p:nvPr/>
        </p:nvSpPr>
        <p:spPr>
          <a:xfrm>
            <a:off x="5783342" y="5813465"/>
            <a:ext cx="3063597" cy="1080135"/>
          </a:xfrm>
          <a:prstGeom prst="rect">
            <a:avLst/>
          </a:prstGeom>
          <a:noFill/>
          <a:ln/>
        </p:spPr>
        <p:txBody>
          <a:bodyPr wrap="square" lIns="0" tIns="0" rIns="0" bIns="0" rtlCol="0" anchor="t"/>
          <a:lstStyle/>
          <a:p>
            <a:pPr marL="0" indent="0" algn="l">
              <a:lnSpc>
                <a:spcPts val="2100"/>
              </a:lnSpc>
              <a:buNone/>
            </a:pPr>
            <a:r>
              <a:rPr lang="en-US" sz="1400" dirty="0">
                <a:solidFill>
                  <a:srgbClr val="383838"/>
                </a:solidFill>
                <a:latin typeface="DM Sans" pitchFamily="34" charset="0"/>
                <a:ea typeface="DM Sans" pitchFamily="34" charset="-122"/>
                <a:cs typeface="DM Sans" pitchFamily="34" charset="-120"/>
              </a:rPr>
              <a:t>This modern, streamlined interface is engineered for operational clarity and rapid decision-making, minimizing cognitive load for critical assessment.</a:t>
            </a:r>
            <a:endParaRPr lang="en-US" sz="1400" dirty="0"/>
          </a:p>
        </p:txBody>
      </p:sp>
      <p:sp>
        <p:nvSpPr>
          <p:cNvPr id="17" name="Shape 11"/>
          <p:cNvSpPr/>
          <p:nvPr/>
        </p:nvSpPr>
        <p:spPr>
          <a:xfrm>
            <a:off x="9207460" y="4460200"/>
            <a:ext cx="3446859" cy="3165158"/>
          </a:xfrm>
          <a:prstGeom prst="roundRect">
            <a:avLst>
              <a:gd name="adj" fmla="val 800"/>
            </a:avLst>
          </a:prstGeom>
          <a:solidFill>
            <a:srgbClr val="FFFFFF"/>
          </a:solidFill>
          <a:ln w="22860">
            <a:solidFill>
              <a:srgbClr val="D8D4D4"/>
            </a:solidFill>
            <a:prstDash val="solid"/>
          </a:ln>
        </p:spPr>
      </p:sp>
      <p:sp>
        <p:nvSpPr>
          <p:cNvPr id="18" name="Shape 12"/>
          <p:cNvSpPr/>
          <p:nvPr/>
        </p:nvSpPr>
        <p:spPr>
          <a:xfrm>
            <a:off x="9230320" y="4483060"/>
            <a:ext cx="3401139" cy="506492"/>
          </a:xfrm>
          <a:prstGeom prst="rect">
            <a:avLst/>
          </a:prstGeom>
          <a:solidFill>
            <a:srgbClr val="F2EEEE"/>
          </a:solidFill>
          <a:ln/>
        </p:spPr>
      </p:sp>
      <p:pic>
        <p:nvPicPr>
          <p:cNvPr id="19"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804208" y="4609624"/>
            <a:ext cx="253246" cy="253246"/>
          </a:xfrm>
          <a:prstGeom prst="rect">
            <a:avLst/>
          </a:prstGeom>
        </p:spPr>
      </p:pic>
      <p:sp>
        <p:nvSpPr>
          <p:cNvPr id="20" name="Text 13"/>
          <p:cNvSpPr/>
          <p:nvPr/>
        </p:nvSpPr>
        <p:spPr>
          <a:xfrm>
            <a:off x="9399151" y="5158383"/>
            <a:ext cx="3063478" cy="553879"/>
          </a:xfrm>
          <a:prstGeom prst="rect">
            <a:avLst/>
          </a:prstGeom>
          <a:noFill/>
          <a:ln/>
        </p:spPr>
        <p:txBody>
          <a:bodyPr wrap="square" lIns="0" tIns="0" rIns="0" bIns="0" rtlCol="0" anchor="t"/>
          <a:lstStyle/>
          <a:p>
            <a:pPr marL="0" indent="0" algn="l">
              <a:lnSpc>
                <a:spcPts val="2150"/>
              </a:lnSpc>
              <a:buNone/>
            </a:pPr>
            <a:r>
              <a:rPr lang="en-US" dirty="0">
                <a:solidFill>
                  <a:srgbClr val="383838"/>
                </a:solidFill>
                <a:latin typeface="PT Serif" pitchFamily="34" charset="0"/>
                <a:ea typeface="PT Serif" pitchFamily="34" charset="-122"/>
                <a:cs typeface="PT Serif" pitchFamily="34" charset="-120"/>
              </a:rPr>
              <a:t>Comprehensive Real-time Diagnostics</a:t>
            </a:r>
            <a:endParaRPr lang="en-US" dirty="0"/>
          </a:p>
        </p:txBody>
      </p:sp>
      <p:sp>
        <p:nvSpPr>
          <p:cNvPr id="21" name="Text 14"/>
          <p:cNvSpPr/>
          <p:nvPr/>
        </p:nvSpPr>
        <p:spPr>
          <a:xfrm>
            <a:off x="9399151" y="5813465"/>
            <a:ext cx="3063478" cy="1620203"/>
          </a:xfrm>
          <a:prstGeom prst="rect">
            <a:avLst/>
          </a:prstGeom>
          <a:noFill/>
          <a:ln/>
        </p:spPr>
        <p:txBody>
          <a:bodyPr wrap="square" lIns="0" tIns="0" rIns="0" bIns="0" rtlCol="0" anchor="t"/>
          <a:lstStyle/>
          <a:p>
            <a:pPr marL="0" indent="0" algn="l">
              <a:lnSpc>
                <a:spcPts val="2100"/>
              </a:lnSpc>
              <a:buNone/>
            </a:pPr>
            <a:r>
              <a:rPr lang="en-US" sz="1400" dirty="0">
                <a:solidFill>
                  <a:srgbClr val="383838"/>
                </a:solidFill>
                <a:latin typeface="DM Sans" pitchFamily="34" charset="0"/>
                <a:ea typeface="DM Sans" pitchFamily="34" charset="-122"/>
                <a:cs typeface="DM Sans" pitchFamily="34" charset="-120"/>
              </a:rPr>
              <a:t>Integrated latency monitoring and holistic system health tracking ensure continuous operational awareness, facilitating proactive identification of potential anomalies prior to system degradation.</a:t>
            </a:r>
            <a:endParaRPr lang="en-US" sz="1400" dirty="0"/>
          </a:p>
        </p:txBody>
      </p:sp>
      <p:pic>
        <p:nvPicPr>
          <p:cNvPr id="22" name="Picture 21" descr="A white background with black and white clouds&#10;&#10;AI-generated content may be incorrect.">
            <a:extLst>
              <a:ext uri="{FF2B5EF4-FFF2-40B4-BE49-F238E27FC236}">
                <a16:creationId xmlns:a16="http://schemas.microsoft.com/office/drawing/2014/main" id="{7EEE421D-7155-3EFB-EC32-83A23F3A89BA}"/>
              </a:ext>
            </a:extLst>
          </p:cNvPr>
          <p:cNvPicPr>
            <a:picLocks noChangeAspect="1"/>
          </p:cNvPicPr>
          <p:nvPr/>
        </p:nvPicPr>
        <p:blipFill>
          <a:blip r:embed="rId12"/>
          <a:stretch>
            <a:fillRect/>
          </a:stretch>
        </p:blipFill>
        <p:spPr>
          <a:xfrm>
            <a:off x="12834259" y="7526741"/>
            <a:ext cx="1687284" cy="6096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4020" y="665202"/>
            <a:ext cx="10250091" cy="688181"/>
          </a:xfrm>
          <a:prstGeom prst="rect">
            <a:avLst/>
          </a:prstGeom>
          <a:noFill/>
          <a:ln/>
        </p:spPr>
        <p:txBody>
          <a:bodyPr wrap="none" lIns="0" tIns="0" rIns="0" bIns="0" rtlCol="0" anchor="t"/>
          <a:lstStyle/>
          <a:p>
            <a:pPr marL="0" indent="0" algn="l">
              <a:lnSpc>
                <a:spcPts val="5400"/>
              </a:lnSpc>
              <a:buNone/>
            </a:pPr>
            <a:r>
              <a:rPr lang="en-US" sz="4300" dirty="0">
                <a:solidFill>
                  <a:srgbClr val="020202"/>
                </a:solidFill>
                <a:latin typeface="PT Serif" pitchFamily="34" charset="0"/>
                <a:ea typeface="PT Serif" pitchFamily="34" charset="-122"/>
                <a:cs typeface="PT Serif" pitchFamily="34" charset="-120"/>
              </a:rPr>
              <a:t>Technical Architecture: Core Components</a:t>
            </a:r>
            <a:endParaRPr lang="en-US" sz="4300" dirty="0"/>
          </a:p>
        </p:txBody>
      </p:sp>
      <p:sp>
        <p:nvSpPr>
          <p:cNvPr id="3" name="Text 1"/>
          <p:cNvSpPr/>
          <p:nvPr/>
        </p:nvSpPr>
        <p:spPr>
          <a:xfrm>
            <a:off x="734020" y="1772841"/>
            <a:ext cx="13162359" cy="671274"/>
          </a:xfrm>
          <a:prstGeom prst="rect">
            <a:avLst/>
          </a:prstGeom>
          <a:noFill/>
          <a:ln/>
        </p:spPr>
        <p:txBody>
          <a:bodyPr wrap="square" lIns="0" tIns="0" rIns="0" bIns="0" rtlCol="0" anchor="t"/>
          <a:lstStyle/>
          <a:p>
            <a:pPr marL="0" indent="0" algn="l">
              <a:lnSpc>
                <a:spcPts val="2600"/>
              </a:lnSpc>
              <a:buNone/>
            </a:pPr>
            <a:r>
              <a:rPr lang="en-US" sz="1650" dirty="0">
                <a:solidFill>
                  <a:srgbClr val="383838"/>
                </a:solidFill>
                <a:latin typeface="DM Sans" pitchFamily="34" charset="0"/>
                <a:ea typeface="DM Sans" pitchFamily="34" charset="-122"/>
                <a:cs typeface="DM Sans" pitchFamily="34" charset="-120"/>
              </a:rPr>
              <a:t>Our architecture is designed for robust performance, high scalability, and immediate production deployment, ensuring long-term operational efficiency.</a:t>
            </a:r>
            <a:endParaRPr lang="en-US" sz="1650" dirty="0"/>
          </a:p>
        </p:txBody>
      </p:sp>
      <p:pic>
        <p:nvPicPr>
          <p:cNvPr id="4" name="Image 0" descr="preencoded.png"/>
          <p:cNvPicPr>
            <a:picLocks noChangeAspect="1"/>
          </p:cNvPicPr>
          <p:nvPr/>
        </p:nvPicPr>
        <p:blipFill>
          <a:blip r:embed="rId3"/>
          <a:stretch>
            <a:fillRect/>
          </a:stretch>
        </p:blipFill>
        <p:spPr>
          <a:xfrm>
            <a:off x="734020" y="2679978"/>
            <a:ext cx="1794391" cy="1794391"/>
          </a:xfrm>
          <a:prstGeom prst="rect">
            <a:avLst/>
          </a:prstGeom>
        </p:spPr>
      </p:pic>
      <p:sp>
        <p:nvSpPr>
          <p:cNvPr id="5" name="Text 2"/>
          <p:cNvSpPr/>
          <p:nvPr/>
        </p:nvSpPr>
        <p:spPr>
          <a:xfrm>
            <a:off x="734020" y="4736425"/>
            <a:ext cx="3088719" cy="344091"/>
          </a:xfrm>
          <a:prstGeom prst="rect">
            <a:avLst/>
          </a:prstGeom>
          <a:noFill/>
          <a:ln/>
        </p:spPr>
        <p:txBody>
          <a:bodyPr wrap="none" lIns="0" tIns="0" rIns="0" bIns="0" rtlCol="0" anchor="t"/>
          <a:lstStyle/>
          <a:p>
            <a:pPr marL="0" indent="0" algn="l">
              <a:lnSpc>
                <a:spcPts val="2700"/>
              </a:lnSpc>
              <a:buNone/>
            </a:pPr>
            <a:r>
              <a:rPr lang="en-US" sz="2150" dirty="0">
                <a:solidFill>
                  <a:srgbClr val="383838"/>
                </a:solidFill>
                <a:latin typeface="PT Serif" pitchFamily="34" charset="0"/>
                <a:ea typeface="PT Serif" pitchFamily="34" charset="-122"/>
                <a:cs typeface="PT Serif" pitchFamily="34" charset="-120"/>
              </a:rPr>
              <a:t>Backend Implementation</a:t>
            </a:r>
            <a:endParaRPr lang="en-US" sz="2150" dirty="0"/>
          </a:p>
        </p:txBody>
      </p:sp>
      <p:sp>
        <p:nvSpPr>
          <p:cNvPr id="6" name="Text 3"/>
          <p:cNvSpPr/>
          <p:nvPr/>
        </p:nvSpPr>
        <p:spPr>
          <a:xfrm>
            <a:off x="734020" y="5206246"/>
            <a:ext cx="3093958" cy="1678186"/>
          </a:xfrm>
          <a:prstGeom prst="rect">
            <a:avLst/>
          </a:prstGeom>
          <a:noFill/>
          <a:ln/>
        </p:spPr>
        <p:txBody>
          <a:bodyPr wrap="square" lIns="0" tIns="0" rIns="0" bIns="0" rtlCol="0" anchor="t"/>
          <a:lstStyle/>
          <a:p>
            <a:pPr marL="0" indent="0" algn="l">
              <a:lnSpc>
                <a:spcPts val="2600"/>
              </a:lnSpc>
              <a:buNone/>
            </a:pPr>
            <a:r>
              <a:rPr lang="en-US" sz="1650" dirty="0">
                <a:solidFill>
                  <a:srgbClr val="383838"/>
                </a:solidFill>
                <a:latin typeface="DM Sans" pitchFamily="34" charset="0"/>
                <a:ea typeface="DM Sans" pitchFamily="34" charset="-122"/>
                <a:cs typeface="DM Sans" pitchFamily="34" charset="-120"/>
              </a:rPr>
              <a:t>Leveraging FastAPI and Uvicorn for asynchronous processing, our backend achieves optimal performance and high throughput for data operations.</a:t>
            </a:r>
            <a:endParaRPr lang="en-US" sz="1650" dirty="0"/>
          </a:p>
        </p:txBody>
      </p:sp>
      <p:pic>
        <p:nvPicPr>
          <p:cNvPr id="7" name="Image 1" descr="preencoded.png"/>
          <p:cNvPicPr>
            <a:picLocks noChangeAspect="1"/>
          </p:cNvPicPr>
          <p:nvPr/>
        </p:nvPicPr>
        <p:blipFill>
          <a:blip r:embed="rId4"/>
          <a:stretch>
            <a:fillRect/>
          </a:stretch>
        </p:blipFill>
        <p:spPr>
          <a:xfrm>
            <a:off x="4090035" y="2679978"/>
            <a:ext cx="1794510" cy="1794510"/>
          </a:xfrm>
          <a:prstGeom prst="rect">
            <a:avLst/>
          </a:prstGeom>
        </p:spPr>
      </p:pic>
      <p:sp>
        <p:nvSpPr>
          <p:cNvPr id="8" name="Text 4"/>
          <p:cNvSpPr/>
          <p:nvPr/>
        </p:nvSpPr>
        <p:spPr>
          <a:xfrm>
            <a:off x="4090035" y="4736544"/>
            <a:ext cx="3094077" cy="688181"/>
          </a:xfrm>
          <a:prstGeom prst="rect">
            <a:avLst/>
          </a:prstGeom>
          <a:noFill/>
          <a:ln/>
        </p:spPr>
        <p:txBody>
          <a:bodyPr wrap="square" lIns="0" tIns="0" rIns="0" bIns="0" rtlCol="0" anchor="t"/>
          <a:lstStyle/>
          <a:p>
            <a:pPr marL="0" indent="0" algn="l">
              <a:lnSpc>
                <a:spcPts val="2700"/>
              </a:lnSpc>
              <a:buNone/>
            </a:pPr>
            <a:r>
              <a:rPr lang="en-US" sz="2150" dirty="0">
                <a:solidFill>
                  <a:srgbClr val="383838"/>
                </a:solidFill>
                <a:latin typeface="PT Serif" pitchFamily="34" charset="0"/>
                <a:ea typeface="PT Serif" pitchFamily="34" charset="-122"/>
                <a:cs typeface="PT Serif" pitchFamily="34" charset="-120"/>
              </a:rPr>
              <a:t>Advanced AI/ML Capabilities</a:t>
            </a:r>
            <a:endParaRPr lang="en-US" sz="2150" dirty="0"/>
          </a:p>
        </p:txBody>
      </p:sp>
      <p:sp>
        <p:nvSpPr>
          <p:cNvPr id="9" name="Text 5"/>
          <p:cNvSpPr/>
          <p:nvPr/>
        </p:nvSpPr>
        <p:spPr>
          <a:xfrm>
            <a:off x="4090035" y="5550456"/>
            <a:ext cx="3094077" cy="1678186"/>
          </a:xfrm>
          <a:prstGeom prst="rect">
            <a:avLst/>
          </a:prstGeom>
          <a:noFill/>
          <a:ln/>
        </p:spPr>
        <p:txBody>
          <a:bodyPr wrap="square" lIns="0" tIns="0" rIns="0" bIns="0" rtlCol="0" anchor="t"/>
          <a:lstStyle/>
          <a:p>
            <a:pPr marL="0" indent="0" algn="l">
              <a:lnSpc>
                <a:spcPts val="2600"/>
              </a:lnSpc>
              <a:buNone/>
            </a:pPr>
            <a:r>
              <a:rPr lang="en-US" sz="1650" dirty="0">
                <a:solidFill>
                  <a:srgbClr val="383838"/>
                </a:solidFill>
                <a:latin typeface="DM Sans" pitchFamily="34" charset="0"/>
                <a:ea typeface="DM Sans" pitchFamily="34" charset="-122"/>
                <a:cs typeface="DM Sans" pitchFamily="34" charset="-120"/>
              </a:rPr>
              <a:t>Our predictive models, built with PyTorch Transformers, XGBoost, and Scikit-Learn, ensure high accuracy and resilience in data analysis.</a:t>
            </a:r>
            <a:endParaRPr lang="en-US" sz="1650" dirty="0"/>
          </a:p>
        </p:txBody>
      </p:sp>
      <p:pic>
        <p:nvPicPr>
          <p:cNvPr id="10" name="Image 2" descr="preencoded.png"/>
          <p:cNvPicPr>
            <a:picLocks noChangeAspect="1"/>
          </p:cNvPicPr>
          <p:nvPr/>
        </p:nvPicPr>
        <p:blipFill>
          <a:blip r:embed="rId5"/>
          <a:stretch>
            <a:fillRect/>
          </a:stretch>
        </p:blipFill>
        <p:spPr>
          <a:xfrm>
            <a:off x="7446169" y="2679978"/>
            <a:ext cx="1794510" cy="1794510"/>
          </a:xfrm>
          <a:prstGeom prst="rect">
            <a:avLst/>
          </a:prstGeom>
        </p:spPr>
      </p:pic>
      <p:sp>
        <p:nvSpPr>
          <p:cNvPr id="11" name="Text 6"/>
          <p:cNvSpPr/>
          <p:nvPr/>
        </p:nvSpPr>
        <p:spPr>
          <a:xfrm>
            <a:off x="7446169" y="4736544"/>
            <a:ext cx="3094077" cy="688181"/>
          </a:xfrm>
          <a:prstGeom prst="rect">
            <a:avLst/>
          </a:prstGeom>
          <a:noFill/>
          <a:ln/>
        </p:spPr>
        <p:txBody>
          <a:bodyPr wrap="square" lIns="0" tIns="0" rIns="0" bIns="0" rtlCol="0" anchor="t"/>
          <a:lstStyle/>
          <a:p>
            <a:pPr marL="0" indent="0" algn="l">
              <a:lnSpc>
                <a:spcPts val="2700"/>
              </a:lnSpc>
              <a:buNone/>
            </a:pPr>
            <a:r>
              <a:rPr lang="en-US" sz="2150" dirty="0">
                <a:solidFill>
                  <a:srgbClr val="383838"/>
                </a:solidFill>
                <a:latin typeface="PT Serif" pitchFamily="34" charset="0"/>
                <a:ea typeface="PT Serif" pitchFamily="34" charset="-122"/>
                <a:cs typeface="PT Serif" pitchFamily="34" charset="-120"/>
              </a:rPr>
              <a:t>Frontend Development Standards</a:t>
            </a:r>
            <a:endParaRPr lang="en-US" sz="2150" dirty="0"/>
          </a:p>
        </p:txBody>
      </p:sp>
      <p:sp>
        <p:nvSpPr>
          <p:cNvPr id="12" name="Text 7"/>
          <p:cNvSpPr/>
          <p:nvPr/>
        </p:nvSpPr>
        <p:spPr>
          <a:xfrm>
            <a:off x="7446169" y="5550456"/>
            <a:ext cx="3094077" cy="1678186"/>
          </a:xfrm>
          <a:prstGeom prst="rect">
            <a:avLst/>
          </a:prstGeom>
          <a:noFill/>
          <a:ln/>
        </p:spPr>
        <p:txBody>
          <a:bodyPr wrap="square" lIns="0" tIns="0" rIns="0" bIns="0" rtlCol="0" anchor="t"/>
          <a:lstStyle/>
          <a:p>
            <a:pPr marL="0" indent="0" algn="l">
              <a:lnSpc>
                <a:spcPts val="2600"/>
              </a:lnSpc>
              <a:buNone/>
            </a:pPr>
            <a:r>
              <a:rPr lang="en-US" sz="1650" dirty="0">
                <a:solidFill>
                  <a:srgbClr val="383838"/>
                </a:solidFill>
                <a:latin typeface="DM Sans" pitchFamily="34" charset="0"/>
                <a:ea typeface="DM Sans" pitchFamily="34" charset="-122"/>
                <a:cs typeface="DM Sans" pitchFamily="34" charset="-120"/>
              </a:rPr>
              <a:t>The user interface is developed using HTML5, Vanilla JavaScript, and CSS3, with Chart.js for effective and clear data visualization.</a:t>
            </a:r>
            <a:endParaRPr lang="en-US" sz="1650" dirty="0"/>
          </a:p>
        </p:txBody>
      </p:sp>
      <p:pic>
        <p:nvPicPr>
          <p:cNvPr id="13" name="Image 3" descr="preencoded.png"/>
          <p:cNvPicPr>
            <a:picLocks noChangeAspect="1"/>
          </p:cNvPicPr>
          <p:nvPr/>
        </p:nvPicPr>
        <p:blipFill>
          <a:blip r:embed="rId6"/>
          <a:stretch>
            <a:fillRect/>
          </a:stretch>
        </p:blipFill>
        <p:spPr>
          <a:xfrm>
            <a:off x="10802303" y="2679978"/>
            <a:ext cx="1794510" cy="1794510"/>
          </a:xfrm>
          <a:prstGeom prst="rect">
            <a:avLst/>
          </a:prstGeom>
        </p:spPr>
      </p:pic>
      <p:sp>
        <p:nvSpPr>
          <p:cNvPr id="14" name="Text 8"/>
          <p:cNvSpPr/>
          <p:nvPr/>
        </p:nvSpPr>
        <p:spPr>
          <a:xfrm>
            <a:off x="10802303" y="4736544"/>
            <a:ext cx="3094077" cy="688181"/>
          </a:xfrm>
          <a:prstGeom prst="rect">
            <a:avLst/>
          </a:prstGeom>
          <a:noFill/>
          <a:ln/>
        </p:spPr>
        <p:txBody>
          <a:bodyPr wrap="square" lIns="0" tIns="0" rIns="0" bIns="0" rtlCol="0" anchor="t"/>
          <a:lstStyle/>
          <a:p>
            <a:pPr marL="0" indent="0" algn="l">
              <a:lnSpc>
                <a:spcPts val="2700"/>
              </a:lnSpc>
              <a:buNone/>
            </a:pPr>
            <a:r>
              <a:rPr lang="en-US" sz="2150" dirty="0">
                <a:solidFill>
                  <a:srgbClr val="383838"/>
                </a:solidFill>
                <a:latin typeface="PT Serif" pitchFamily="34" charset="0"/>
                <a:ea typeface="PT Serif" pitchFamily="34" charset="-122"/>
                <a:cs typeface="PT Serif" pitchFamily="34" charset="-120"/>
              </a:rPr>
              <a:t>Scalable DevOps Deployment</a:t>
            </a:r>
            <a:endParaRPr lang="en-US" sz="2150" dirty="0"/>
          </a:p>
        </p:txBody>
      </p:sp>
      <p:sp>
        <p:nvSpPr>
          <p:cNvPr id="15" name="Text 9"/>
          <p:cNvSpPr/>
          <p:nvPr/>
        </p:nvSpPr>
        <p:spPr>
          <a:xfrm>
            <a:off x="10802303" y="5550456"/>
            <a:ext cx="3094077" cy="2013823"/>
          </a:xfrm>
          <a:prstGeom prst="rect">
            <a:avLst/>
          </a:prstGeom>
          <a:noFill/>
          <a:ln/>
        </p:spPr>
        <p:txBody>
          <a:bodyPr wrap="square" lIns="0" tIns="0" rIns="0" bIns="0" rtlCol="0" anchor="t"/>
          <a:lstStyle/>
          <a:p>
            <a:pPr marL="0" indent="0" algn="l">
              <a:lnSpc>
                <a:spcPts val="2600"/>
              </a:lnSpc>
              <a:buNone/>
            </a:pPr>
            <a:r>
              <a:rPr lang="en-US" sz="1650" dirty="0">
                <a:solidFill>
                  <a:srgbClr val="383838"/>
                </a:solidFill>
                <a:latin typeface="DM Sans" pitchFamily="34" charset="0"/>
                <a:ea typeface="DM Sans" pitchFamily="34" charset="-122"/>
                <a:cs typeface="DM Sans" pitchFamily="34" charset="-120"/>
              </a:rPr>
              <a:t>We utilize a modular and scalable RESTful API architecture, facilitating flexible deployment and continuous integration in dynamic environments.</a:t>
            </a:r>
            <a:endParaRPr lang="en-US" sz="1650" dirty="0"/>
          </a:p>
        </p:txBody>
      </p:sp>
      <p:pic>
        <p:nvPicPr>
          <p:cNvPr id="16" name="Picture 15" descr="A white background with black and white clouds&#10;&#10;AI-generated content may be incorrect.">
            <a:extLst>
              <a:ext uri="{FF2B5EF4-FFF2-40B4-BE49-F238E27FC236}">
                <a16:creationId xmlns:a16="http://schemas.microsoft.com/office/drawing/2014/main" id="{444E377C-C420-B4E5-4E0B-E85460C33359}"/>
              </a:ext>
            </a:extLst>
          </p:cNvPr>
          <p:cNvPicPr>
            <a:picLocks noChangeAspect="1"/>
          </p:cNvPicPr>
          <p:nvPr/>
        </p:nvPicPr>
        <p:blipFill>
          <a:blip r:embed="rId7"/>
          <a:stretch>
            <a:fillRect/>
          </a:stretch>
        </p:blipFill>
        <p:spPr>
          <a:xfrm>
            <a:off x="12834259" y="7526741"/>
            <a:ext cx="1687284" cy="6096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Shape 0"/>
          <p:cNvSpPr/>
          <p:nvPr/>
        </p:nvSpPr>
        <p:spPr>
          <a:xfrm>
            <a:off x="513993" y="1704975"/>
            <a:ext cx="2986326" cy="276106"/>
          </a:xfrm>
          <a:prstGeom prst="roundRect">
            <a:avLst>
              <a:gd name="adj" fmla="val 6383"/>
            </a:avLst>
          </a:prstGeom>
          <a:solidFill>
            <a:srgbClr val="FFDECC"/>
          </a:solidFill>
          <a:ln/>
        </p:spPr>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2099" y="1784271"/>
            <a:ext cx="117396" cy="117396"/>
          </a:xfrm>
          <a:prstGeom prst="rect">
            <a:avLst/>
          </a:prstGeom>
        </p:spPr>
      </p:pic>
      <p:sp>
        <p:nvSpPr>
          <p:cNvPr id="5" name="Text 1"/>
          <p:cNvSpPr/>
          <p:nvPr/>
        </p:nvSpPr>
        <p:spPr>
          <a:xfrm>
            <a:off x="778193" y="1749028"/>
            <a:ext cx="2634020" cy="188000"/>
          </a:xfrm>
          <a:prstGeom prst="rect">
            <a:avLst/>
          </a:prstGeom>
          <a:noFill/>
          <a:ln/>
        </p:spPr>
        <p:txBody>
          <a:bodyPr wrap="none" lIns="0" tIns="0" rIns="0" bIns="0" rtlCol="0" anchor="t"/>
          <a:lstStyle/>
          <a:p>
            <a:pPr marL="0" indent="0" algn="l">
              <a:lnSpc>
                <a:spcPts val="1450"/>
              </a:lnSpc>
              <a:buNone/>
            </a:pPr>
            <a:r>
              <a:rPr lang="en-US" sz="900" dirty="0">
                <a:solidFill>
                  <a:srgbClr val="383838"/>
                </a:solidFill>
                <a:latin typeface="DM Sans" pitchFamily="34" charset="0"/>
                <a:ea typeface="DM Sans" pitchFamily="34" charset="-122"/>
                <a:cs typeface="DM Sans" pitchFamily="34" charset="-120"/>
              </a:rPr>
              <a:t>OPERATIONAL IMPACT AND VALUE PROPOSITION</a:t>
            </a:r>
            <a:endParaRPr lang="en-US" sz="900" dirty="0"/>
          </a:p>
        </p:txBody>
      </p:sp>
      <p:sp>
        <p:nvSpPr>
          <p:cNvPr id="6" name="Text 2"/>
          <p:cNvSpPr/>
          <p:nvPr/>
        </p:nvSpPr>
        <p:spPr>
          <a:xfrm>
            <a:off x="513993" y="2039779"/>
            <a:ext cx="7957066" cy="481846"/>
          </a:xfrm>
          <a:prstGeom prst="rect">
            <a:avLst/>
          </a:prstGeom>
          <a:noFill/>
          <a:ln/>
        </p:spPr>
        <p:txBody>
          <a:bodyPr wrap="none" lIns="0" tIns="0" rIns="0" bIns="0" rtlCol="0" anchor="t"/>
          <a:lstStyle/>
          <a:p>
            <a:pPr marL="0" indent="0" algn="l">
              <a:lnSpc>
                <a:spcPts val="3750"/>
              </a:lnSpc>
              <a:buNone/>
            </a:pPr>
            <a:r>
              <a:rPr lang="en-US" sz="3000" dirty="0">
                <a:solidFill>
                  <a:srgbClr val="020202"/>
                </a:solidFill>
                <a:latin typeface="PT Serif" pitchFamily="34" charset="0"/>
                <a:ea typeface="PT Serif" pitchFamily="34" charset="-122"/>
                <a:cs typeface="PT Serif" pitchFamily="34" charset="-120"/>
              </a:rPr>
              <a:t>Optimizing Value Across Operational Domains</a:t>
            </a:r>
            <a:endParaRPr lang="en-US" sz="3000" dirty="0"/>
          </a:p>
        </p:txBody>
      </p:sp>
      <p:sp>
        <p:nvSpPr>
          <p:cNvPr id="7" name="Text 3"/>
          <p:cNvSpPr/>
          <p:nvPr/>
        </p:nvSpPr>
        <p:spPr>
          <a:xfrm>
            <a:off x="513993" y="2888694"/>
            <a:ext cx="2268855" cy="240863"/>
          </a:xfrm>
          <a:prstGeom prst="rect">
            <a:avLst/>
          </a:prstGeom>
          <a:noFill/>
          <a:ln/>
        </p:spPr>
        <p:txBody>
          <a:bodyPr wrap="none" lIns="0" tIns="0" rIns="0" bIns="0" rtlCol="0" anchor="t"/>
          <a:lstStyle/>
          <a:p>
            <a:pPr marL="0" indent="0" algn="l">
              <a:lnSpc>
                <a:spcPts val="1850"/>
              </a:lnSpc>
              <a:buNone/>
            </a:pPr>
            <a:r>
              <a:rPr lang="en-US" dirty="0">
                <a:solidFill>
                  <a:srgbClr val="020202"/>
                </a:solidFill>
                <a:latin typeface="PT Serif" pitchFamily="34" charset="0"/>
                <a:ea typeface="PT Serif" pitchFamily="34" charset="-122"/>
                <a:cs typeface="PT Serif" pitchFamily="34" charset="-120"/>
              </a:rPr>
              <a:t>Enhanced Safety Protocols</a:t>
            </a:r>
            <a:endParaRPr lang="en-US" dirty="0"/>
          </a:p>
        </p:txBody>
      </p:sp>
      <p:sp>
        <p:nvSpPr>
          <p:cNvPr id="8" name="Text 4"/>
          <p:cNvSpPr/>
          <p:nvPr/>
        </p:nvSpPr>
        <p:spPr>
          <a:xfrm>
            <a:off x="513993" y="3276362"/>
            <a:ext cx="2438281" cy="1175147"/>
          </a:xfrm>
          <a:prstGeom prst="rect">
            <a:avLst/>
          </a:prstGeom>
          <a:noFill/>
          <a:ln/>
        </p:spPr>
        <p:txBody>
          <a:bodyPr wrap="square" lIns="0" tIns="0" rIns="0" bIns="0" rtlCol="0" anchor="t"/>
          <a:lstStyle/>
          <a:p>
            <a:pPr marL="0" indent="0" algn="l">
              <a:lnSpc>
                <a:spcPts val="1850"/>
              </a:lnSpc>
              <a:buNone/>
            </a:pPr>
            <a:r>
              <a:rPr lang="en-US" sz="1400" dirty="0">
                <a:solidFill>
                  <a:srgbClr val="383838"/>
                </a:solidFill>
                <a:latin typeface="DM Sans" pitchFamily="34" charset="0"/>
                <a:ea typeface="DM Sans" pitchFamily="34" charset="-122"/>
                <a:cs typeface="DM Sans" pitchFamily="34" charset="-120"/>
              </a:rPr>
              <a:t>Our AI capabilities enable proactive identification of potential critical failures, significantly mitigating risks and enhancing operational safety across all equipment.</a:t>
            </a:r>
            <a:endParaRPr lang="en-US" sz="1400" dirty="0"/>
          </a:p>
        </p:txBody>
      </p:sp>
      <p:sp>
        <p:nvSpPr>
          <p:cNvPr id="9" name="Text 5"/>
          <p:cNvSpPr/>
          <p:nvPr/>
        </p:nvSpPr>
        <p:spPr>
          <a:xfrm>
            <a:off x="3318034" y="2888694"/>
            <a:ext cx="2438281" cy="481727"/>
          </a:xfrm>
          <a:prstGeom prst="rect">
            <a:avLst/>
          </a:prstGeom>
          <a:noFill/>
          <a:ln/>
        </p:spPr>
        <p:txBody>
          <a:bodyPr wrap="square" lIns="0" tIns="0" rIns="0" bIns="0" rtlCol="0" anchor="t"/>
          <a:lstStyle/>
          <a:p>
            <a:pPr marL="0" indent="0" algn="l">
              <a:lnSpc>
                <a:spcPts val="1850"/>
              </a:lnSpc>
              <a:buNone/>
            </a:pPr>
            <a:r>
              <a:rPr lang="en-US" dirty="0">
                <a:solidFill>
                  <a:srgbClr val="020202"/>
                </a:solidFill>
                <a:latin typeface="PT Serif" pitchFamily="34" charset="0"/>
                <a:ea typeface="PT Serif" pitchFamily="34" charset="-122"/>
                <a:cs typeface="PT Serif" pitchFamily="34" charset="-120"/>
              </a:rPr>
              <a:t>Cost Optimization and Efficiency</a:t>
            </a:r>
            <a:endParaRPr lang="en-US" dirty="0"/>
          </a:p>
        </p:txBody>
      </p:sp>
      <p:sp>
        <p:nvSpPr>
          <p:cNvPr id="10" name="Text 6"/>
          <p:cNvSpPr/>
          <p:nvPr/>
        </p:nvSpPr>
        <p:spPr>
          <a:xfrm>
            <a:off x="3318034" y="3517225"/>
            <a:ext cx="2438281" cy="1410176"/>
          </a:xfrm>
          <a:prstGeom prst="rect">
            <a:avLst/>
          </a:prstGeom>
          <a:noFill/>
          <a:ln/>
        </p:spPr>
        <p:txBody>
          <a:bodyPr wrap="square" lIns="0" tIns="0" rIns="0" bIns="0" rtlCol="0" anchor="t"/>
          <a:lstStyle/>
          <a:p>
            <a:pPr marL="0" indent="0" algn="l">
              <a:lnSpc>
                <a:spcPts val="1850"/>
              </a:lnSpc>
              <a:buNone/>
            </a:pPr>
            <a:r>
              <a:rPr lang="en-US" sz="1400" dirty="0">
                <a:solidFill>
                  <a:srgbClr val="383838"/>
                </a:solidFill>
                <a:latin typeface="DM Sans" pitchFamily="34" charset="0"/>
                <a:ea typeface="DM Sans" pitchFamily="34" charset="-122"/>
                <a:cs typeface="DM Sans" pitchFamily="34" charset="-120"/>
              </a:rPr>
              <a:t>By leveraging predictive analytics, the system provides precise scheduling for maintenance operations, eliminating unforeseen expenditures and optimizing resource allocation.</a:t>
            </a:r>
            <a:endParaRPr lang="en-US" sz="1400" dirty="0"/>
          </a:p>
        </p:txBody>
      </p:sp>
      <p:sp>
        <p:nvSpPr>
          <p:cNvPr id="11" name="Text 7"/>
          <p:cNvSpPr/>
          <p:nvPr/>
        </p:nvSpPr>
        <p:spPr>
          <a:xfrm>
            <a:off x="6122075" y="2888694"/>
            <a:ext cx="2523053" cy="481727"/>
          </a:xfrm>
          <a:prstGeom prst="rect">
            <a:avLst/>
          </a:prstGeom>
          <a:noFill/>
          <a:ln/>
        </p:spPr>
        <p:txBody>
          <a:bodyPr wrap="square" lIns="0" tIns="0" rIns="0" bIns="0" rtlCol="0" anchor="t"/>
          <a:lstStyle/>
          <a:p>
            <a:pPr marL="0" indent="0" algn="l">
              <a:lnSpc>
                <a:spcPts val="1850"/>
              </a:lnSpc>
              <a:buNone/>
            </a:pPr>
            <a:r>
              <a:rPr lang="en-US" dirty="0">
                <a:solidFill>
                  <a:srgbClr val="020202"/>
                </a:solidFill>
                <a:latin typeface="PT Serif" pitchFamily="34" charset="0"/>
                <a:ea typeface="PT Serif" pitchFamily="34" charset="-122"/>
                <a:cs typeface="PT Serif" pitchFamily="34" charset="-120"/>
              </a:rPr>
              <a:t>Scalable Deployment Architecture</a:t>
            </a:r>
            <a:endParaRPr lang="en-US" dirty="0"/>
          </a:p>
        </p:txBody>
      </p:sp>
      <p:sp>
        <p:nvSpPr>
          <p:cNvPr id="12" name="Text 8"/>
          <p:cNvSpPr/>
          <p:nvPr/>
        </p:nvSpPr>
        <p:spPr>
          <a:xfrm>
            <a:off x="6122075" y="3517225"/>
            <a:ext cx="2523053" cy="1645206"/>
          </a:xfrm>
          <a:prstGeom prst="rect">
            <a:avLst/>
          </a:prstGeom>
          <a:noFill/>
          <a:ln/>
        </p:spPr>
        <p:txBody>
          <a:bodyPr wrap="square" lIns="0" tIns="0" rIns="0" bIns="0" rtlCol="0" anchor="t"/>
          <a:lstStyle/>
          <a:p>
            <a:pPr marL="0" indent="0" algn="l">
              <a:lnSpc>
                <a:spcPts val="1850"/>
              </a:lnSpc>
              <a:buNone/>
            </a:pPr>
            <a:r>
              <a:rPr lang="en-US" sz="1400" dirty="0">
                <a:solidFill>
                  <a:srgbClr val="383838"/>
                </a:solidFill>
                <a:latin typeface="DM Sans" pitchFamily="34" charset="0"/>
                <a:ea typeface="DM Sans" pitchFamily="34" charset="-122"/>
                <a:cs typeface="DM Sans" pitchFamily="34" charset="-120"/>
              </a:rPr>
              <a:t>Engineered for seamless integration, the solution supports extensive deployment across diverse hardware, including edge environments, ensuring comprehensive oversight and operational efficiency.</a:t>
            </a:r>
            <a:endParaRPr lang="en-US" sz="1400" dirty="0"/>
          </a:p>
        </p:txBody>
      </p:sp>
      <p:sp>
        <p:nvSpPr>
          <p:cNvPr id="13" name="Shape 9"/>
          <p:cNvSpPr/>
          <p:nvPr/>
        </p:nvSpPr>
        <p:spPr>
          <a:xfrm>
            <a:off x="513993" y="5533118"/>
            <a:ext cx="8116014" cy="25956"/>
          </a:xfrm>
          <a:prstGeom prst="rect">
            <a:avLst/>
          </a:prstGeom>
          <a:solidFill>
            <a:srgbClr val="383838">
              <a:alpha val="50000"/>
            </a:srgbClr>
          </a:solidFill>
          <a:ln/>
        </p:spPr>
      </p:sp>
      <p:sp>
        <p:nvSpPr>
          <p:cNvPr id="14" name="Text 10"/>
          <p:cNvSpPr/>
          <p:nvPr/>
        </p:nvSpPr>
        <p:spPr>
          <a:xfrm>
            <a:off x="734258" y="5889308"/>
            <a:ext cx="7895749" cy="470059"/>
          </a:xfrm>
          <a:prstGeom prst="rect">
            <a:avLst/>
          </a:prstGeom>
          <a:noFill/>
          <a:ln/>
        </p:spPr>
        <p:txBody>
          <a:bodyPr wrap="square" lIns="0" tIns="0" rIns="0" bIns="0" rtlCol="0" anchor="t"/>
          <a:lstStyle/>
          <a:p>
            <a:pPr marL="0" indent="0" algn="l">
              <a:lnSpc>
                <a:spcPts val="1850"/>
              </a:lnSpc>
              <a:buNone/>
            </a:pPr>
            <a:r>
              <a:rPr lang="en-US" sz="1150" dirty="0">
                <a:solidFill>
                  <a:srgbClr val="383838"/>
                </a:solidFill>
                <a:latin typeface="DM Sans" pitchFamily="34" charset="0"/>
                <a:ea typeface="DM Sans" pitchFamily="34" charset="-122"/>
                <a:cs typeface="DM Sans" pitchFamily="34" charset="-120"/>
              </a:rPr>
              <a:t>"This platform serves as a critical asset for informed decision-making, contributing to both fiscal responsibility and the preservation of operational integrity."</a:t>
            </a:r>
            <a:endParaRPr lang="en-US" sz="1150" dirty="0"/>
          </a:p>
        </p:txBody>
      </p:sp>
      <p:sp>
        <p:nvSpPr>
          <p:cNvPr id="15" name="Shape 11"/>
          <p:cNvSpPr/>
          <p:nvPr/>
        </p:nvSpPr>
        <p:spPr>
          <a:xfrm>
            <a:off x="513993" y="5724168"/>
            <a:ext cx="15240" cy="800338"/>
          </a:xfrm>
          <a:prstGeom prst="rect">
            <a:avLst/>
          </a:prstGeom>
          <a:solidFill>
            <a:srgbClr val="E04F00"/>
          </a:solid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72294" y="1923931"/>
            <a:ext cx="7677031" cy="423982"/>
          </a:xfrm>
          <a:prstGeom prst="rect">
            <a:avLst/>
          </a:prstGeom>
          <a:noFill/>
          <a:ln/>
        </p:spPr>
        <p:txBody>
          <a:bodyPr wrap="none" lIns="0" tIns="0" rIns="0" bIns="0" rtlCol="0" anchor="t"/>
          <a:lstStyle/>
          <a:p>
            <a:pPr marL="0" indent="0" algn="l">
              <a:lnSpc>
                <a:spcPts val="3300"/>
              </a:lnSpc>
              <a:buNone/>
            </a:pPr>
            <a:r>
              <a:rPr lang="en-US" sz="2800" dirty="0">
                <a:solidFill>
                  <a:srgbClr val="020202"/>
                </a:solidFill>
                <a:latin typeface="PT Serif" pitchFamily="34" charset="0"/>
                <a:ea typeface="PT Serif" pitchFamily="34" charset="-122"/>
                <a:cs typeface="PT Serif" pitchFamily="34" charset="-120"/>
              </a:rPr>
              <a:t>Strategic Roadmap: Building Future-Proof Systems</a:t>
            </a:r>
            <a:endParaRPr lang="en-US" sz="2800" dirty="0"/>
          </a:p>
        </p:txBody>
      </p:sp>
      <p:sp>
        <p:nvSpPr>
          <p:cNvPr id="4" name="Shape 1"/>
          <p:cNvSpPr/>
          <p:nvPr/>
        </p:nvSpPr>
        <p:spPr>
          <a:xfrm>
            <a:off x="6117550" y="2541627"/>
            <a:ext cx="15240" cy="3764042"/>
          </a:xfrm>
          <a:prstGeom prst="roundRect">
            <a:avLst>
              <a:gd name="adj" fmla="val 127171"/>
            </a:avLst>
          </a:prstGeom>
          <a:solidFill>
            <a:srgbClr val="D8D4D4"/>
          </a:solidFill>
          <a:ln/>
        </p:spPr>
      </p:sp>
      <p:sp>
        <p:nvSpPr>
          <p:cNvPr id="5" name="Shape 2"/>
          <p:cNvSpPr/>
          <p:nvPr/>
        </p:nvSpPr>
        <p:spPr>
          <a:xfrm>
            <a:off x="6247626" y="2679263"/>
            <a:ext cx="387548" cy="15240"/>
          </a:xfrm>
          <a:prstGeom prst="roundRect">
            <a:avLst>
              <a:gd name="adj" fmla="val 127171"/>
            </a:avLst>
          </a:prstGeom>
          <a:solidFill>
            <a:srgbClr val="D8D4D4"/>
          </a:solidFill>
          <a:ln/>
        </p:spPr>
      </p:sp>
      <p:sp>
        <p:nvSpPr>
          <p:cNvPr id="6" name="Shape 3"/>
          <p:cNvSpPr/>
          <p:nvPr/>
        </p:nvSpPr>
        <p:spPr>
          <a:xfrm>
            <a:off x="5972235" y="2541627"/>
            <a:ext cx="290632" cy="290632"/>
          </a:xfrm>
          <a:prstGeom prst="roundRect">
            <a:avLst>
              <a:gd name="adj" fmla="val 6669"/>
            </a:avLst>
          </a:prstGeom>
          <a:solidFill>
            <a:srgbClr val="F2EEEE"/>
          </a:solidFill>
          <a:ln/>
        </p:spPr>
      </p:sp>
      <p:sp>
        <p:nvSpPr>
          <p:cNvPr id="7" name="Text 4"/>
          <p:cNvSpPr/>
          <p:nvPr/>
        </p:nvSpPr>
        <p:spPr>
          <a:xfrm>
            <a:off x="6015752" y="2559725"/>
            <a:ext cx="203478" cy="254317"/>
          </a:xfrm>
          <a:prstGeom prst="rect">
            <a:avLst/>
          </a:prstGeom>
          <a:noFill/>
          <a:ln/>
        </p:spPr>
        <p:txBody>
          <a:bodyPr wrap="none" lIns="0" tIns="0" rIns="0" bIns="0" rtlCol="0" anchor="t"/>
          <a:lstStyle/>
          <a:p>
            <a:pPr marL="0" indent="0" algn="ctr">
              <a:lnSpc>
                <a:spcPts val="1600"/>
              </a:lnSpc>
              <a:buNone/>
            </a:pPr>
            <a:r>
              <a:rPr lang="en-US" dirty="0">
                <a:solidFill>
                  <a:srgbClr val="383838"/>
                </a:solidFill>
                <a:latin typeface="PT Serif" pitchFamily="34" charset="0"/>
                <a:ea typeface="PT Serif" pitchFamily="34" charset="-122"/>
                <a:cs typeface="PT Serif" pitchFamily="34" charset="-120"/>
              </a:rPr>
              <a:t>1</a:t>
            </a:r>
            <a:endParaRPr lang="en-US" dirty="0"/>
          </a:p>
        </p:txBody>
      </p:sp>
      <p:sp>
        <p:nvSpPr>
          <p:cNvPr id="8" name="Text 5"/>
          <p:cNvSpPr/>
          <p:nvPr/>
        </p:nvSpPr>
        <p:spPr>
          <a:xfrm>
            <a:off x="6763583" y="2586038"/>
            <a:ext cx="3383280" cy="211931"/>
          </a:xfrm>
          <a:prstGeom prst="rect">
            <a:avLst/>
          </a:prstGeom>
          <a:noFill/>
          <a:ln/>
        </p:spPr>
        <p:txBody>
          <a:bodyPr wrap="none" lIns="0" tIns="0" rIns="0" bIns="0" rtlCol="0" anchor="t"/>
          <a:lstStyle/>
          <a:p>
            <a:pPr marL="0" indent="0" algn="l">
              <a:lnSpc>
                <a:spcPts val="1650"/>
              </a:lnSpc>
              <a:buNone/>
            </a:pPr>
            <a:r>
              <a:rPr lang="en-US" sz="2000" dirty="0">
                <a:solidFill>
                  <a:srgbClr val="383838"/>
                </a:solidFill>
                <a:latin typeface="PT Serif" pitchFamily="34" charset="0"/>
                <a:ea typeface="PT Serif" pitchFamily="34" charset="-122"/>
                <a:cs typeface="PT Serif" pitchFamily="34" charset="-120"/>
              </a:rPr>
              <a:t>Phase 1: Proof-of-Concept &amp; Data Validation</a:t>
            </a:r>
            <a:endParaRPr lang="en-US" sz="2000" dirty="0"/>
          </a:p>
        </p:txBody>
      </p:sp>
      <p:sp>
        <p:nvSpPr>
          <p:cNvPr id="9" name="Text 6"/>
          <p:cNvSpPr/>
          <p:nvPr/>
        </p:nvSpPr>
        <p:spPr>
          <a:xfrm>
            <a:off x="6763583" y="2875478"/>
            <a:ext cx="7380923" cy="413385"/>
          </a:xfrm>
          <a:prstGeom prst="rect">
            <a:avLst/>
          </a:prstGeom>
          <a:noFill/>
          <a:ln/>
        </p:spPr>
        <p:txBody>
          <a:bodyPr wrap="square" lIns="0" tIns="0" rIns="0" bIns="0" rtlCol="0" anchor="t"/>
          <a:lstStyle/>
          <a:p>
            <a:pPr marL="0" indent="0" algn="l">
              <a:lnSpc>
                <a:spcPts val="1600"/>
              </a:lnSpc>
              <a:buNone/>
            </a:pPr>
            <a:r>
              <a:rPr lang="en-US" sz="1400" dirty="0">
                <a:solidFill>
                  <a:srgbClr val="383838"/>
                </a:solidFill>
                <a:latin typeface="DM Sans" pitchFamily="34" charset="0"/>
                <a:ea typeface="DM Sans" pitchFamily="34" charset="-122"/>
                <a:cs typeface="DM Sans" pitchFamily="34" charset="-120"/>
              </a:rPr>
              <a:t>Initiate beta deployment on selected machinery to validate model performance against historical operational data, establishing a quantifiable baseline for efficiency improvements.</a:t>
            </a:r>
            <a:endParaRPr lang="en-US" sz="1400" dirty="0"/>
          </a:p>
        </p:txBody>
      </p:sp>
      <p:sp>
        <p:nvSpPr>
          <p:cNvPr id="10" name="Shape 7"/>
          <p:cNvSpPr/>
          <p:nvPr/>
        </p:nvSpPr>
        <p:spPr>
          <a:xfrm>
            <a:off x="6247626" y="3684865"/>
            <a:ext cx="387548" cy="15240"/>
          </a:xfrm>
          <a:prstGeom prst="roundRect">
            <a:avLst>
              <a:gd name="adj" fmla="val 127171"/>
            </a:avLst>
          </a:prstGeom>
          <a:solidFill>
            <a:srgbClr val="D8D4D4"/>
          </a:solidFill>
          <a:ln/>
        </p:spPr>
      </p:sp>
      <p:sp>
        <p:nvSpPr>
          <p:cNvPr id="11" name="Shape 8"/>
          <p:cNvSpPr/>
          <p:nvPr/>
        </p:nvSpPr>
        <p:spPr>
          <a:xfrm>
            <a:off x="5972235" y="3547229"/>
            <a:ext cx="290632" cy="290632"/>
          </a:xfrm>
          <a:prstGeom prst="roundRect">
            <a:avLst>
              <a:gd name="adj" fmla="val 6669"/>
            </a:avLst>
          </a:prstGeom>
          <a:solidFill>
            <a:srgbClr val="F2EEEE"/>
          </a:solidFill>
          <a:ln/>
        </p:spPr>
      </p:sp>
      <p:sp>
        <p:nvSpPr>
          <p:cNvPr id="12" name="Text 9"/>
          <p:cNvSpPr/>
          <p:nvPr/>
        </p:nvSpPr>
        <p:spPr>
          <a:xfrm>
            <a:off x="6015752" y="3565327"/>
            <a:ext cx="203478" cy="254317"/>
          </a:xfrm>
          <a:prstGeom prst="rect">
            <a:avLst/>
          </a:prstGeom>
          <a:noFill/>
          <a:ln/>
        </p:spPr>
        <p:txBody>
          <a:bodyPr wrap="none" lIns="0" tIns="0" rIns="0" bIns="0" rtlCol="0" anchor="t"/>
          <a:lstStyle/>
          <a:p>
            <a:pPr marL="0" indent="0" algn="ctr">
              <a:lnSpc>
                <a:spcPts val="1600"/>
              </a:lnSpc>
              <a:buNone/>
            </a:pPr>
            <a:r>
              <a:rPr lang="en-US" dirty="0">
                <a:solidFill>
                  <a:srgbClr val="383838"/>
                </a:solidFill>
                <a:latin typeface="PT Serif" pitchFamily="34" charset="0"/>
                <a:ea typeface="PT Serif" pitchFamily="34" charset="-122"/>
                <a:cs typeface="PT Serif" pitchFamily="34" charset="-120"/>
              </a:rPr>
              <a:t>2</a:t>
            </a:r>
            <a:endParaRPr lang="en-US" dirty="0"/>
          </a:p>
        </p:txBody>
      </p:sp>
      <p:sp>
        <p:nvSpPr>
          <p:cNvPr id="13" name="Text 10"/>
          <p:cNvSpPr/>
          <p:nvPr/>
        </p:nvSpPr>
        <p:spPr>
          <a:xfrm>
            <a:off x="6763583" y="3591639"/>
            <a:ext cx="4011335" cy="211931"/>
          </a:xfrm>
          <a:prstGeom prst="rect">
            <a:avLst/>
          </a:prstGeom>
          <a:noFill/>
          <a:ln/>
        </p:spPr>
        <p:txBody>
          <a:bodyPr wrap="none" lIns="0" tIns="0" rIns="0" bIns="0" rtlCol="0" anchor="t"/>
          <a:lstStyle/>
          <a:p>
            <a:pPr marL="0" indent="0" algn="l">
              <a:lnSpc>
                <a:spcPts val="1650"/>
              </a:lnSpc>
              <a:buNone/>
            </a:pPr>
            <a:r>
              <a:rPr lang="en-US" sz="2000" dirty="0">
                <a:solidFill>
                  <a:srgbClr val="383838"/>
                </a:solidFill>
                <a:latin typeface="PT Serif" pitchFamily="34" charset="0"/>
                <a:ea typeface="PT Serif" pitchFamily="34" charset="-122"/>
                <a:cs typeface="PT Serif" pitchFamily="34" charset="-120"/>
              </a:rPr>
              <a:t>Phase 2: System Integration &amp; Workflow Automation</a:t>
            </a:r>
            <a:endParaRPr lang="en-US" sz="2000" dirty="0"/>
          </a:p>
        </p:txBody>
      </p:sp>
      <p:sp>
        <p:nvSpPr>
          <p:cNvPr id="14" name="Text 11"/>
          <p:cNvSpPr/>
          <p:nvPr/>
        </p:nvSpPr>
        <p:spPr>
          <a:xfrm>
            <a:off x="6763583" y="3881080"/>
            <a:ext cx="7380923" cy="413385"/>
          </a:xfrm>
          <a:prstGeom prst="rect">
            <a:avLst/>
          </a:prstGeom>
          <a:noFill/>
          <a:ln/>
        </p:spPr>
        <p:txBody>
          <a:bodyPr wrap="square" lIns="0" tIns="0" rIns="0" bIns="0" rtlCol="0" anchor="t"/>
          <a:lstStyle/>
          <a:p>
            <a:pPr marL="0" indent="0" algn="l">
              <a:lnSpc>
                <a:spcPts val="1600"/>
              </a:lnSpc>
              <a:buNone/>
            </a:pPr>
            <a:r>
              <a:rPr lang="en-US" sz="1400" dirty="0">
                <a:solidFill>
                  <a:srgbClr val="383838"/>
                </a:solidFill>
                <a:latin typeface="DM Sans" pitchFamily="34" charset="0"/>
                <a:ea typeface="DM Sans" pitchFamily="34" charset="-122"/>
                <a:cs typeface="DM Sans" pitchFamily="34" charset="-120"/>
              </a:rPr>
              <a:t>Integrate the platform with existing enterprise systems (CMMS/ERP) to automate maintenance workflows and enhance operational efficiency through seamless data exchange.</a:t>
            </a:r>
            <a:endParaRPr lang="en-US" sz="1400" dirty="0"/>
          </a:p>
        </p:txBody>
      </p:sp>
      <p:sp>
        <p:nvSpPr>
          <p:cNvPr id="15" name="Shape 12"/>
          <p:cNvSpPr/>
          <p:nvPr/>
        </p:nvSpPr>
        <p:spPr>
          <a:xfrm>
            <a:off x="6247626" y="4690467"/>
            <a:ext cx="387548" cy="15240"/>
          </a:xfrm>
          <a:prstGeom prst="roundRect">
            <a:avLst>
              <a:gd name="adj" fmla="val 127171"/>
            </a:avLst>
          </a:prstGeom>
          <a:solidFill>
            <a:srgbClr val="D8D4D4"/>
          </a:solidFill>
          <a:ln/>
        </p:spPr>
      </p:sp>
      <p:sp>
        <p:nvSpPr>
          <p:cNvPr id="16" name="Shape 13"/>
          <p:cNvSpPr/>
          <p:nvPr/>
        </p:nvSpPr>
        <p:spPr>
          <a:xfrm>
            <a:off x="5972235" y="4552831"/>
            <a:ext cx="290632" cy="290632"/>
          </a:xfrm>
          <a:prstGeom prst="roundRect">
            <a:avLst>
              <a:gd name="adj" fmla="val 6669"/>
            </a:avLst>
          </a:prstGeom>
          <a:solidFill>
            <a:srgbClr val="F2EEEE"/>
          </a:solidFill>
          <a:ln/>
        </p:spPr>
      </p:sp>
      <p:sp>
        <p:nvSpPr>
          <p:cNvPr id="17" name="Text 14"/>
          <p:cNvSpPr/>
          <p:nvPr/>
        </p:nvSpPr>
        <p:spPr>
          <a:xfrm>
            <a:off x="6015752" y="4570928"/>
            <a:ext cx="203478" cy="254317"/>
          </a:xfrm>
          <a:prstGeom prst="rect">
            <a:avLst/>
          </a:prstGeom>
          <a:noFill/>
          <a:ln/>
        </p:spPr>
        <p:txBody>
          <a:bodyPr wrap="none" lIns="0" tIns="0" rIns="0" bIns="0" rtlCol="0" anchor="t"/>
          <a:lstStyle/>
          <a:p>
            <a:pPr marL="0" indent="0" algn="ctr">
              <a:lnSpc>
                <a:spcPts val="1600"/>
              </a:lnSpc>
              <a:buNone/>
            </a:pPr>
            <a:r>
              <a:rPr lang="en-US" dirty="0">
                <a:solidFill>
                  <a:srgbClr val="383838"/>
                </a:solidFill>
                <a:latin typeface="PT Serif" pitchFamily="34" charset="0"/>
                <a:ea typeface="PT Serif" pitchFamily="34" charset="-122"/>
                <a:cs typeface="PT Serif" pitchFamily="34" charset="-120"/>
              </a:rPr>
              <a:t>3</a:t>
            </a:r>
            <a:endParaRPr lang="en-US" dirty="0"/>
          </a:p>
        </p:txBody>
      </p:sp>
      <p:sp>
        <p:nvSpPr>
          <p:cNvPr id="18" name="Text 15"/>
          <p:cNvSpPr/>
          <p:nvPr/>
        </p:nvSpPr>
        <p:spPr>
          <a:xfrm>
            <a:off x="6763583" y="4597241"/>
            <a:ext cx="4413647" cy="211931"/>
          </a:xfrm>
          <a:prstGeom prst="rect">
            <a:avLst/>
          </a:prstGeom>
          <a:noFill/>
          <a:ln/>
        </p:spPr>
        <p:txBody>
          <a:bodyPr wrap="none" lIns="0" tIns="0" rIns="0" bIns="0" rtlCol="0" anchor="t"/>
          <a:lstStyle/>
          <a:p>
            <a:pPr marL="0" indent="0" algn="l">
              <a:lnSpc>
                <a:spcPts val="1650"/>
              </a:lnSpc>
              <a:buNone/>
            </a:pPr>
            <a:r>
              <a:rPr lang="en-US" sz="2000" dirty="0">
                <a:solidFill>
                  <a:srgbClr val="383838"/>
                </a:solidFill>
                <a:latin typeface="PT Serif" pitchFamily="34" charset="0"/>
                <a:ea typeface="PT Serif" pitchFamily="34" charset="-122"/>
                <a:cs typeface="PT Serif" pitchFamily="34" charset="-120"/>
              </a:rPr>
              <a:t>Phase 3: Scalable Deployment &amp; Continuous Optimization</a:t>
            </a:r>
            <a:endParaRPr lang="en-US" sz="2000" dirty="0"/>
          </a:p>
        </p:txBody>
      </p:sp>
      <p:sp>
        <p:nvSpPr>
          <p:cNvPr id="19" name="Text 16"/>
          <p:cNvSpPr/>
          <p:nvPr/>
        </p:nvSpPr>
        <p:spPr>
          <a:xfrm>
            <a:off x="6763583" y="4886682"/>
            <a:ext cx="7380923" cy="413385"/>
          </a:xfrm>
          <a:prstGeom prst="rect">
            <a:avLst/>
          </a:prstGeom>
          <a:noFill/>
          <a:ln/>
        </p:spPr>
        <p:txBody>
          <a:bodyPr wrap="square" lIns="0" tIns="0" rIns="0" bIns="0" rtlCol="0" anchor="t"/>
          <a:lstStyle/>
          <a:p>
            <a:pPr marL="0" indent="0" algn="l">
              <a:lnSpc>
                <a:spcPts val="1600"/>
              </a:lnSpc>
              <a:buNone/>
            </a:pPr>
            <a:r>
              <a:rPr lang="en-US" sz="1400" dirty="0">
                <a:solidFill>
                  <a:srgbClr val="383838"/>
                </a:solidFill>
                <a:latin typeface="DM Sans" pitchFamily="34" charset="0"/>
                <a:ea typeface="DM Sans" pitchFamily="34" charset="-122"/>
                <a:cs typeface="DM Sans" pitchFamily="34" charset="-120"/>
              </a:rPr>
              <a:t>Execute enterprise-wide deployment across all assets. The AI models will undergo continuous learning cycles, improving prediction accuracy and system performance with increased data volume.</a:t>
            </a:r>
            <a:endParaRPr lang="en-US" sz="1400" dirty="0"/>
          </a:p>
        </p:txBody>
      </p:sp>
      <p:sp>
        <p:nvSpPr>
          <p:cNvPr id="20" name="Shape 17"/>
          <p:cNvSpPr/>
          <p:nvPr/>
        </p:nvSpPr>
        <p:spPr>
          <a:xfrm>
            <a:off x="6247626" y="5696069"/>
            <a:ext cx="387548" cy="15240"/>
          </a:xfrm>
          <a:prstGeom prst="roundRect">
            <a:avLst>
              <a:gd name="adj" fmla="val 127171"/>
            </a:avLst>
          </a:prstGeom>
          <a:solidFill>
            <a:srgbClr val="D8D4D4"/>
          </a:solidFill>
          <a:ln/>
        </p:spPr>
      </p:sp>
      <p:sp>
        <p:nvSpPr>
          <p:cNvPr id="21" name="Shape 18"/>
          <p:cNvSpPr/>
          <p:nvPr/>
        </p:nvSpPr>
        <p:spPr>
          <a:xfrm>
            <a:off x="5972235" y="5558433"/>
            <a:ext cx="290632" cy="290632"/>
          </a:xfrm>
          <a:prstGeom prst="roundRect">
            <a:avLst>
              <a:gd name="adj" fmla="val 6669"/>
            </a:avLst>
          </a:prstGeom>
          <a:solidFill>
            <a:srgbClr val="F2EEEE"/>
          </a:solidFill>
          <a:ln/>
        </p:spPr>
      </p:sp>
      <p:sp>
        <p:nvSpPr>
          <p:cNvPr id="22" name="Text 19"/>
          <p:cNvSpPr/>
          <p:nvPr/>
        </p:nvSpPr>
        <p:spPr>
          <a:xfrm>
            <a:off x="6015752" y="5576530"/>
            <a:ext cx="203478" cy="254317"/>
          </a:xfrm>
          <a:prstGeom prst="rect">
            <a:avLst/>
          </a:prstGeom>
          <a:noFill/>
          <a:ln/>
        </p:spPr>
        <p:txBody>
          <a:bodyPr wrap="none" lIns="0" tIns="0" rIns="0" bIns="0" rtlCol="0" anchor="t"/>
          <a:lstStyle/>
          <a:p>
            <a:pPr marL="0" indent="0" algn="ctr">
              <a:lnSpc>
                <a:spcPts val="1600"/>
              </a:lnSpc>
              <a:buNone/>
            </a:pPr>
            <a:r>
              <a:rPr lang="en-US" dirty="0">
                <a:solidFill>
                  <a:srgbClr val="383838"/>
                </a:solidFill>
                <a:latin typeface="PT Serif" pitchFamily="34" charset="0"/>
                <a:ea typeface="PT Serif" pitchFamily="34" charset="-122"/>
                <a:cs typeface="PT Serif" pitchFamily="34" charset="-120"/>
              </a:rPr>
              <a:t>4</a:t>
            </a:r>
            <a:endParaRPr lang="en-US" dirty="0"/>
          </a:p>
        </p:txBody>
      </p:sp>
      <p:sp>
        <p:nvSpPr>
          <p:cNvPr id="23" name="Text 20"/>
          <p:cNvSpPr/>
          <p:nvPr/>
        </p:nvSpPr>
        <p:spPr>
          <a:xfrm>
            <a:off x="6763583" y="5602843"/>
            <a:ext cx="4451747" cy="211931"/>
          </a:xfrm>
          <a:prstGeom prst="rect">
            <a:avLst/>
          </a:prstGeom>
          <a:noFill/>
          <a:ln/>
        </p:spPr>
        <p:txBody>
          <a:bodyPr wrap="none" lIns="0" tIns="0" rIns="0" bIns="0" rtlCol="0" anchor="t"/>
          <a:lstStyle/>
          <a:p>
            <a:pPr marL="0" indent="0" algn="l">
              <a:lnSpc>
                <a:spcPts val="1650"/>
              </a:lnSpc>
              <a:buNone/>
            </a:pPr>
            <a:r>
              <a:rPr lang="en-US" sz="2000" dirty="0">
                <a:solidFill>
                  <a:srgbClr val="383838"/>
                </a:solidFill>
                <a:latin typeface="PT Serif" pitchFamily="34" charset="0"/>
                <a:ea typeface="PT Serif" pitchFamily="34" charset="-122"/>
                <a:cs typeface="PT Serif" pitchFamily="34" charset="-120"/>
              </a:rPr>
              <a:t>Phase 4: Predictive Intelligence &amp; Autonomous Operations</a:t>
            </a:r>
            <a:endParaRPr lang="en-US" sz="2000" dirty="0"/>
          </a:p>
        </p:txBody>
      </p:sp>
      <p:sp>
        <p:nvSpPr>
          <p:cNvPr id="24" name="Text 21"/>
          <p:cNvSpPr/>
          <p:nvPr/>
        </p:nvSpPr>
        <p:spPr>
          <a:xfrm>
            <a:off x="6763583" y="5892284"/>
            <a:ext cx="7380923" cy="413385"/>
          </a:xfrm>
          <a:prstGeom prst="rect">
            <a:avLst/>
          </a:prstGeom>
          <a:noFill/>
          <a:ln/>
        </p:spPr>
        <p:txBody>
          <a:bodyPr wrap="square" lIns="0" tIns="0" rIns="0" bIns="0" rtlCol="0" anchor="t"/>
          <a:lstStyle/>
          <a:p>
            <a:pPr marL="0" indent="0" algn="l">
              <a:lnSpc>
                <a:spcPts val="1600"/>
              </a:lnSpc>
              <a:buNone/>
            </a:pPr>
            <a:r>
              <a:rPr lang="en-US" sz="1400" dirty="0">
                <a:solidFill>
                  <a:srgbClr val="383838"/>
                </a:solidFill>
                <a:latin typeface="DM Sans" pitchFamily="34" charset="0"/>
                <a:ea typeface="DM Sans" pitchFamily="34" charset="-122"/>
                <a:cs typeface="DM Sans" pitchFamily="34" charset="-120"/>
              </a:rPr>
              <a:t>Advance beyond predictive analytics to achieve proactive optimization. Systems will autonomously identify potential anomalies and prescribe preventive actions to mitigate failures before they occur.</a:t>
            </a:r>
            <a:endParaRPr lang="en-US" sz="1400" dirty="0"/>
          </a:p>
        </p:txBody>
      </p:sp>
      <p:pic>
        <p:nvPicPr>
          <p:cNvPr id="25" name="Picture 24" descr="A white background with black and white clouds&#10;&#10;AI-generated content may be incorrect.">
            <a:extLst>
              <a:ext uri="{FF2B5EF4-FFF2-40B4-BE49-F238E27FC236}">
                <a16:creationId xmlns:a16="http://schemas.microsoft.com/office/drawing/2014/main" id="{2AA7220E-0734-1547-6052-2E9C9F23E8CD}"/>
              </a:ext>
            </a:extLst>
          </p:cNvPr>
          <p:cNvPicPr>
            <a:picLocks noChangeAspect="1"/>
          </p:cNvPicPr>
          <p:nvPr/>
        </p:nvPicPr>
        <p:blipFill>
          <a:blip r:embed="rId4"/>
          <a:stretch>
            <a:fillRect/>
          </a:stretch>
        </p:blipFill>
        <p:spPr>
          <a:xfrm>
            <a:off x="12834259" y="7526741"/>
            <a:ext cx="1687284" cy="60968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TotalTime>
  <Words>1300</Words>
  <Application>Microsoft Office PowerPoint</Application>
  <PresentationFormat>Custom</PresentationFormat>
  <Paragraphs>105</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PT Serif</vt:lpstr>
      <vt:lpstr>Arial</vt:lpstr>
      <vt:lpstr>DM Sans</vt:lpstr>
      <vt:lpstr>PT Serif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Sishir Gope</cp:lastModifiedBy>
  <cp:revision>5</cp:revision>
  <dcterms:created xsi:type="dcterms:W3CDTF">2026-01-18T06:21:35Z</dcterms:created>
  <dcterms:modified xsi:type="dcterms:W3CDTF">2026-01-18T06:29:29Z</dcterms:modified>
</cp:coreProperties>
</file>